
<file path=[Content_Types].xml><?xml version="1.0" encoding="utf-8"?>
<Types xmlns="http://schemas.openxmlformats.org/package/2006/content-types">
  <Default Extension="png" ContentType="image/png"/>
  <Default Extension="jfif" ContentType="image/jpe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1"/>
  </p:notesMasterIdLst>
  <p:sldIdLst>
    <p:sldId id="315" r:id="rId5"/>
    <p:sldId id="388" r:id="rId6"/>
    <p:sldId id="389" r:id="rId7"/>
    <p:sldId id="390" r:id="rId8"/>
    <p:sldId id="375" r:id="rId9"/>
    <p:sldId id="391" r:id="rId10"/>
    <p:sldId id="358" r:id="rId11"/>
    <p:sldId id="394" r:id="rId12"/>
    <p:sldId id="395" r:id="rId13"/>
    <p:sldId id="404" r:id="rId14"/>
    <p:sldId id="405" r:id="rId15"/>
    <p:sldId id="406" r:id="rId16"/>
    <p:sldId id="408" r:id="rId17"/>
    <p:sldId id="407" r:id="rId18"/>
    <p:sldId id="377" r:id="rId19"/>
    <p:sldId id="396" r:id="rId20"/>
    <p:sldId id="399" r:id="rId21"/>
    <p:sldId id="397" r:id="rId22"/>
    <p:sldId id="398" r:id="rId23"/>
    <p:sldId id="401" r:id="rId24"/>
    <p:sldId id="400" r:id="rId25"/>
    <p:sldId id="403" r:id="rId26"/>
    <p:sldId id="402" r:id="rId27"/>
    <p:sldId id="382" r:id="rId28"/>
    <p:sldId id="353" r:id="rId29"/>
    <p:sldId id="347" r:id="rId30"/>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pos="7401">
          <p15:clr>
            <a:srgbClr val="A4A3A4"/>
          </p15:clr>
        </p15:guide>
        <p15:guide id="2" orient="horz" pos="41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berta Radini" initials="RR" lastIdx="1" clrIdx="0">
    <p:extLst>
      <p:ext uri="{19B8F6BF-5375-455C-9EA6-DF929625EA0E}">
        <p15:presenceInfo xmlns:p15="http://schemas.microsoft.com/office/powerpoint/2012/main" userId="S::radini@istat.it::7d25cf42-785d-4e77-b32e-cb8e020b9c3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2A2A"/>
    <a:srgbClr val="199CFF"/>
    <a:srgbClr val="0CE4CF"/>
    <a:srgbClr val="79FFB6"/>
    <a:srgbClr val="2BF57D"/>
    <a:srgbClr val="7B7C7E"/>
    <a:srgbClr val="932338"/>
    <a:srgbClr val="636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Stile chiaro 2 - Color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0A1B5D5-9B99-4C35-A422-299274C87663}" styleName="Stile medio 1 - Color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Stile chi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69" autoAdjust="0"/>
    <p:restoredTop sz="80759" autoAdjust="0"/>
  </p:normalViewPr>
  <p:slideViewPr>
    <p:cSldViewPr snapToGrid="0" showGuides="1">
      <p:cViewPr varScale="1">
        <p:scale>
          <a:sx n="55" d="100"/>
          <a:sy n="55" d="100"/>
        </p:scale>
        <p:origin x="1208" y="48"/>
      </p:cViewPr>
      <p:guideLst>
        <p:guide pos="7401"/>
        <p:guide orient="horz" pos="4178"/>
      </p:guideLst>
    </p:cSldViewPr>
  </p:slideViewPr>
  <p:outlineViewPr>
    <p:cViewPr>
      <p:scale>
        <a:sx n="33" d="100"/>
        <a:sy n="33" d="100"/>
      </p:scale>
      <p:origin x="0" y="0"/>
    </p:cViewPr>
  </p:outlineViewPr>
  <p:notesTextViewPr>
    <p:cViewPr>
      <p:scale>
        <a:sx n="1" d="1"/>
        <a:sy n="1" d="1"/>
      </p:scale>
      <p:origin x="0" y="0"/>
    </p:cViewPr>
  </p:notesTextViewPr>
  <p:gridSpacing cx="54000" cy="54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C5F835E2-227D-43BA-B3A5-E9E433264387}" type="datetimeFigureOut">
              <a:rPr lang="en-US"/>
              <a:pPr>
                <a:defRPr/>
              </a:pPr>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F5F5882C-B867-4FE7-97C9-87FBF93DC802}" type="slidenum">
              <a:rPr lang="en-US"/>
              <a:pPr>
                <a:defRPr/>
              </a:pPr>
              <a:t>‹N›</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1</a:t>
            </a:fld>
            <a:endParaRPr lang="en-US"/>
          </a:p>
        </p:txBody>
      </p:sp>
    </p:spTree>
    <p:extLst>
      <p:ext uri="{BB962C8B-B14F-4D97-AF65-F5344CB8AC3E}">
        <p14:creationId xmlns:p14="http://schemas.microsoft.com/office/powerpoint/2010/main" val="155116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10</a:t>
            </a:fld>
            <a:endParaRPr lang="en-US"/>
          </a:p>
        </p:txBody>
      </p:sp>
    </p:spTree>
    <p:extLst>
      <p:ext uri="{BB962C8B-B14F-4D97-AF65-F5344CB8AC3E}">
        <p14:creationId xmlns:p14="http://schemas.microsoft.com/office/powerpoint/2010/main" val="160637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11</a:t>
            </a:fld>
            <a:endParaRPr lang="en-US"/>
          </a:p>
        </p:txBody>
      </p:sp>
    </p:spTree>
    <p:extLst>
      <p:ext uri="{BB962C8B-B14F-4D97-AF65-F5344CB8AC3E}">
        <p14:creationId xmlns:p14="http://schemas.microsoft.com/office/powerpoint/2010/main" val="3640193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it-IT" baseline="0" dirty="0" smtClean="0"/>
              <a:t>To </a:t>
            </a:r>
            <a:r>
              <a:rPr lang="it-IT" baseline="0" dirty="0" err="1" smtClean="0"/>
              <a:t>perform</a:t>
            </a:r>
            <a:r>
              <a:rPr lang="it-IT" baseline="0" dirty="0" smtClean="0"/>
              <a:t> </a:t>
            </a:r>
            <a:r>
              <a:rPr lang="it-IT" baseline="0" dirty="0" err="1" smtClean="0"/>
              <a:t>our</a:t>
            </a:r>
            <a:r>
              <a:rPr lang="it-IT" baseline="0" dirty="0" smtClean="0"/>
              <a:t> task </a:t>
            </a:r>
            <a:r>
              <a:rPr lang="it-IT" baseline="0" dirty="0" err="1" smtClean="0"/>
              <a:t>we</a:t>
            </a:r>
            <a:r>
              <a:rPr lang="it-IT" baseline="0" dirty="0" smtClean="0"/>
              <a:t> </a:t>
            </a:r>
            <a:r>
              <a:rPr lang="it-IT" baseline="0" dirty="0" err="1" smtClean="0"/>
              <a:t>used</a:t>
            </a:r>
            <a:r>
              <a:rPr lang="it-IT" baseline="0" dirty="0" smtClean="0"/>
              <a:t> the </a:t>
            </a:r>
            <a:r>
              <a:rPr lang="it-IT" baseline="0" dirty="0" err="1" smtClean="0"/>
              <a:t>framework</a:t>
            </a:r>
            <a:r>
              <a:rPr lang="it-IT" baseline="0" dirty="0" smtClean="0"/>
              <a:t> SDV and </a:t>
            </a:r>
            <a:r>
              <a:rPr lang="it-IT" baseline="0" dirty="0" err="1" smtClean="0"/>
              <a:t>Smartnoise</a:t>
            </a:r>
            <a:r>
              <a:rPr lang="it-IT" baseline="0" dirty="0" smtClean="0"/>
              <a:t>, </a:t>
            </a:r>
            <a:r>
              <a:rPr lang="it-IT" baseline="0" dirty="0" err="1" smtClean="0"/>
              <a:t>that</a:t>
            </a:r>
            <a:r>
              <a:rPr lang="it-IT" baseline="0" dirty="0" smtClean="0"/>
              <a:t> </a:t>
            </a:r>
            <a:r>
              <a:rPr lang="it-IT" baseline="0" dirty="0" err="1" smtClean="0"/>
              <a:t>we</a:t>
            </a:r>
            <a:r>
              <a:rPr lang="it-IT" baseline="0" dirty="0" smtClean="0"/>
              <a:t> </a:t>
            </a:r>
            <a:r>
              <a:rPr lang="it-IT" baseline="0" dirty="0" err="1" smtClean="0"/>
              <a:t>choose</a:t>
            </a:r>
            <a:r>
              <a:rPr lang="it-IT" baseline="0" dirty="0" smtClean="0"/>
              <a:t> </a:t>
            </a:r>
            <a:r>
              <a:rPr lang="it-IT" baseline="0" dirty="0" err="1" smtClean="0"/>
              <a:t>because</a:t>
            </a:r>
            <a:r>
              <a:rPr lang="it-IT" baseline="0" dirty="0" smtClean="0"/>
              <a:t> </a:t>
            </a:r>
            <a:r>
              <a:rPr lang="it-IT" baseline="0" dirty="0" err="1" smtClean="0"/>
              <a:t>they</a:t>
            </a:r>
            <a:r>
              <a:rPr lang="it-IT" baseline="0" dirty="0" smtClean="0"/>
              <a:t> are </a:t>
            </a:r>
            <a:r>
              <a:rPr lang="it-IT" baseline="0" dirty="0" err="1" smtClean="0"/>
              <a:t>equipped</a:t>
            </a:r>
            <a:r>
              <a:rPr lang="it-IT" baseline="0" dirty="0" smtClean="0"/>
              <a:t> with </a:t>
            </a:r>
            <a:r>
              <a:rPr lang="it-IT" baseline="0" dirty="0" err="1" smtClean="0"/>
              <a:t>implementation</a:t>
            </a:r>
            <a:r>
              <a:rPr lang="it-IT" baseline="0" dirty="0" smtClean="0"/>
              <a:t> of </a:t>
            </a:r>
            <a:r>
              <a:rPr lang="it-IT" baseline="0" dirty="0" err="1" smtClean="0"/>
              <a:t>many</a:t>
            </a:r>
            <a:r>
              <a:rPr lang="it-IT" baseline="0" dirty="0" smtClean="0"/>
              <a:t> AI </a:t>
            </a:r>
            <a:r>
              <a:rPr lang="it-IT" baseline="0" dirty="0" err="1" smtClean="0"/>
              <a:t>Algorithms</a:t>
            </a:r>
            <a:r>
              <a:rPr lang="it-IT" baseline="0" dirty="0" smtClean="0"/>
              <a:t>, </a:t>
            </a:r>
            <a:r>
              <a:rPr lang="it-IT" baseline="0" dirty="0" err="1" smtClean="0"/>
              <a:t>including</a:t>
            </a:r>
            <a:r>
              <a:rPr lang="it-IT" baseline="0" dirty="0" smtClean="0"/>
              <a:t> TVAE and CTGAN, and </a:t>
            </a:r>
            <a:r>
              <a:rPr lang="it-IT" baseline="0" dirty="0" err="1" smtClean="0"/>
              <a:t>they</a:t>
            </a:r>
            <a:r>
              <a:rPr lang="it-IT" baseline="0" dirty="0" smtClean="0"/>
              <a:t> are </a:t>
            </a:r>
            <a:r>
              <a:rPr lang="it-IT" baseline="0" dirty="0" err="1" smtClean="0"/>
              <a:t>very</a:t>
            </a:r>
            <a:r>
              <a:rPr lang="it-IT" baseline="0" dirty="0" smtClean="0"/>
              <a:t> </a:t>
            </a:r>
            <a:r>
              <a:rPr lang="it-IT" baseline="0" dirty="0" err="1" smtClean="0"/>
              <a:t>well</a:t>
            </a:r>
            <a:r>
              <a:rPr lang="it-IT" baseline="0" dirty="0" smtClean="0"/>
              <a:t> </a:t>
            </a:r>
            <a:r>
              <a:rPr lang="it-IT" baseline="0" dirty="0" err="1" smtClean="0"/>
              <a:t>documented</a:t>
            </a:r>
            <a:r>
              <a:rPr lang="it-IT" baseline="0" dirty="0" smtClean="0"/>
              <a:t>., so </a:t>
            </a:r>
            <a:r>
              <a:rPr lang="it-IT" baseline="0" dirty="0" err="1" smtClean="0"/>
              <a:t>they</a:t>
            </a:r>
            <a:r>
              <a:rPr lang="it-IT" baseline="0" dirty="0" smtClean="0"/>
              <a:t> </a:t>
            </a:r>
            <a:r>
              <a:rPr lang="it-IT" baseline="0" dirty="0" err="1" smtClean="0"/>
              <a:t>turned</a:t>
            </a:r>
            <a:r>
              <a:rPr lang="it-IT" baseline="0" dirty="0" smtClean="0"/>
              <a:t> out to be </a:t>
            </a:r>
            <a:r>
              <a:rPr lang="it-IT" baseline="0" dirty="0" err="1" smtClean="0"/>
              <a:t>very</a:t>
            </a:r>
            <a:r>
              <a:rPr lang="it-IT" baseline="0" smtClean="0"/>
              <a:t> easy to use</a:t>
            </a:r>
            <a:endParaRPr lang="it-IT" smtClean="0"/>
          </a:p>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12</a:t>
            </a:fld>
            <a:endParaRPr lang="en-US"/>
          </a:p>
        </p:txBody>
      </p:sp>
    </p:spTree>
    <p:extLst>
      <p:ext uri="{BB962C8B-B14F-4D97-AF65-F5344CB8AC3E}">
        <p14:creationId xmlns:p14="http://schemas.microsoft.com/office/powerpoint/2010/main" val="947058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13</a:t>
            </a:fld>
            <a:endParaRPr lang="en-US"/>
          </a:p>
        </p:txBody>
      </p:sp>
    </p:spTree>
    <p:extLst>
      <p:ext uri="{BB962C8B-B14F-4D97-AF65-F5344CB8AC3E}">
        <p14:creationId xmlns:p14="http://schemas.microsoft.com/office/powerpoint/2010/main" val="3158501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14</a:t>
            </a:fld>
            <a:endParaRPr lang="en-US"/>
          </a:p>
        </p:txBody>
      </p:sp>
    </p:spTree>
    <p:extLst>
      <p:ext uri="{BB962C8B-B14F-4D97-AF65-F5344CB8AC3E}">
        <p14:creationId xmlns:p14="http://schemas.microsoft.com/office/powerpoint/2010/main" val="481458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15</a:t>
            </a:fld>
            <a:endParaRPr lang="en-US"/>
          </a:p>
        </p:txBody>
      </p:sp>
    </p:spTree>
    <p:extLst>
      <p:ext uri="{BB962C8B-B14F-4D97-AF65-F5344CB8AC3E}">
        <p14:creationId xmlns:p14="http://schemas.microsoft.com/office/powerpoint/2010/main" val="653759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16</a:t>
            </a:fld>
            <a:endParaRPr lang="en-US"/>
          </a:p>
        </p:txBody>
      </p:sp>
    </p:spTree>
    <p:extLst>
      <p:ext uri="{BB962C8B-B14F-4D97-AF65-F5344CB8AC3E}">
        <p14:creationId xmlns:p14="http://schemas.microsoft.com/office/powerpoint/2010/main" val="1101299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17</a:t>
            </a:fld>
            <a:endParaRPr lang="en-US"/>
          </a:p>
        </p:txBody>
      </p:sp>
    </p:spTree>
    <p:extLst>
      <p:ext uri="{BB962C8B-B14F-4D97-AF65-F5344CB8AC3E}">
        <p14:creationId xmlns:p14="http://schemas.microsoft.com/office/powerpoint/2010/main" val="2902276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18</a:t>
            </a:fld>
            <a:endParaRPr lang="en-US"/>
          </a:p>
        </p:txBody>
      </p:sp>
    </p:spTree>
    <p:extLst>
      <p:ext uri="{BB962C8B-B14F-4D97-AF65-F5344CB8AC3E}">
        <p14:creationId xmlns:p14="http://schemas.microsoft.com/office/powerpoint/2010/main" val="962507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7C74F-A046-EB0F-A0AF-920ADADB66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68C6AF-8AD7-96A0-F79B-11F03C5D3CB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DDCC55C-6C80-3572-B454-43EE0CBCD3F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E968E5E0-B9AB-34A1-806F-AE4696141D3F}"/>
              </a:ext>
            </a:extLst>
          </p:cNvPr>
          <p:cNvSpPr>
            <a:spLocks noGrp="1"/>
          </p:cNvSpPr>
          <p:nvPr>
            <p:ph type="sldNum" sz="quarter" idx="5"/>
          </p:nvPr>
        </p:nvSpPr>
        <p:spPr/>
        <p:txBody>
          <a:bodyPr/>
          <a:lstStyle/>
          <a:p>
            <a:pPr>
              <a:defRPr/>
            </a:pPr>
            <a:fld id="{F5F5882C-B867-4FE7-97C9-87FBF93DC802}" type="slidenum">
              <a:rPr lang="en-US" smtClean="0"/>
              <a:pPr>
                <a:defRPr/>
              </a:pPr>
              <a:t>19</a:t>
            </a:fld>
            <a:endParaRPr lang="en-US"/>
          </a:p>
        </p:txBody>
      </p:sp>
    </p:spTree>
    <p:extLst>
      <p:ext uri="{BB962C8B-B14F-4D97-AF65-F5344CB8AC3E}">
        <p14:creationId xmlns:p14="http://schemas.microsoft.com/office/powerpoint/2010/main" val="1850838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r>
              <a:rPr lang="en-US" dirty="0" smtClean="0"/>
              <a:t>One of the objectives of the project is precisely to investigate whether and to what extent synthetic data can protect personal data while maintaining statistical usefulness</a:t>
            </a:r>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2</a:t>
            </a:fld>
            <a:endParaRPr lang="en-US"/>
          </a:p>
        </p:txBody>
      </p:sp>
    </p:spTree>
    <p:extLst>
      <p:ext uri="{BB962C8B-B14F-4D97-AF65-F5344CB8AC3E}">
        <p14:creationId xmlns:p14="http://schemas.microsoft.com/office/powerpoint/2010/main" val="371643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20</a:t>
            </a:fld>
            <a:endParaRPr lang="en-US"/>
          </a:p>
        </p:txBody>
      </p:sp>
    </p:spTree>
    <p:extLst>
      <p:ext uri="{BB962C8B-B14F-4D97-AF65-F5344CB8AC3E}">
        <p14:creationId xmlns:p14="http://schemas.microsoft.com/office/powerpoint/2010/main" val="25213751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21</a:t>
            </a:fld>
            <a:endParaRPr lang="en-US"/>
          </a:p>
        </p:txBody>
      </p:sp>
    </p:spTree>
    <p:extLst>
      <p:ext uri="{BB962C8B-B14F-4D97-AF65-F5344CB8AC3E}">
        <p14:creationId xmlns:p14="http://schemas.microsoft.com/office/powerpoint/2010/main" val="686548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22</a:t>
            </a:fld>
            <a:endParaRPr lang="en-US"/>
          </a:p>
        </p:txBody>
      </p:sp>
    </p:spTree>
    <p:extLst>
      <p:ext uri="{BB962C8B-B14F-4D97-AF65-F5344CB8AC3E}">
        <p14:creationId xmlns:p14="http://schemas.microsoft.com/office/powerpoint/2010/main" val="12845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23</a:t>
            </a:fld>
            <a:endParaRPr lang="en-US"/>
          </a:p>
        </p:txBody>
      </p:sp>
    </p:spTree>
    <p:extLst>
      <p:ext uri="{BB962C8B-B14F-4D97-AF65-F5344CB8AC3E}">
        <p14:creationId xmlns:p14="http://schemas.microsoft.com/office/powerpoint/2010/main" val="1989503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4E454-2A8F-1873-1725-5EEBD5561AC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6775818-5F14-B6B1-1F04-D02182165ED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D1377A1A-4A99-EB81-9CB9-E4DCE8D9DECD}"/>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7E467D40-BF2C-FE16-6316-02A822C38C05}"/>
              </a:ext>
            </a:extLst>
          </p:cNvPr>
          <p:cNvSpPr>
            <a:spLocks noGrp="1"/>
          </p:cNvSpPr>
          <p:nvPr>
            <p:ph type="sldNum" sz="quarter" idx="5"/>
          </p:nvPr>
        </p:nvSpPr>
        <p:spPr/>
        <p:txBody>
          <a:bodyPr/>
          <a:lstStyle/>
          <a:p>
            <a:pPr>
              <a:defRPr/>
            </a:pPr>
            <a:fld id="{F5F5882C-B867-4FE7-97C9-87FBF93DC802}" type="slidenum">
              <a:rPr lang="en-US" smtClean="0"/>
              <a:pPr>
                <a:defRPr/>
              </a:pPr>
              <a:t>24</a:t>
            </a:fld>
            <a:endParaRPr lang="en-US"/>
          </a:p>
        </p:txBody>
      </p:sp>
    </p:spTree>
    <p:extLst>
      <p:ext uri="{BB962C8B-B14F-4D97-AF65-F5344CB8AC3E}">
        <p14:creationId xmlns:p14="http://schemas.microsoft.com/office/powerpoint/2010/main" val="1777072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25</a:t>
            </a:fld>
            <a:endParaRPr lang="en-US"/>
          </a:p>
        </p:txBody>
      </p:sp>
    </p:spTree>
    <p:extLst>
      <p:ext uri="{BB962C8B-B14F-4D97-AF65-F5344CB8AC3E}">
        <p14:creationId xmlns:p14="http://schemas.microsoft.com/office/powerpoint/2010/main" val="2006827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a:defRPr/>
            </a:pPr>
            <a:fld id="{F5F5882C-B867-4FE7-97C9-87FBF93DC802}" type="slidenum">
              <a:rPr lang="en-US" smtClean="0"/>
              <a:pPr>
                <a:defRPr/>
              </a:pPr>
              <a:t>26</a:t>
            </a:fld>
            <a:endParaRPr lang="en-US"/>
          </a:p>
        </p:txBody>
      </p:sp>
    </p:spTree>
    <p:extLst>
      <p:ext uri="{BB962C8B-B14F-4D97-AF65-F5344CB8AC3E}">
        <p14:creationId xmlns:p14="http://schemas.microsoft.com/office/powerpoint/2010/main" val="3972106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One of the objectives of the project is precisely to investigate whether and to what extent synthetic data can protect personal data while maintaining statistical usefulness</a:t>
            </a:r>
            <a:endParaRPr lang="it-IT" b="1" dirty="0" smtClean="0"/>
          </a:p>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3</a:t>
            </a:fld>
            <a:endParaRPr lang="en-US"/>
          </a:p>
        </p:txBody>
      </p:sp>
    </p:spTree>
    <p:extLst>
      <p:ext uri="{BB962C8B-B14F-4D97-AF65-F5344CB8AC3E}">
        <p14:creationId xmlns:p14="http://schemas.microsoft.com/office/powerpoint/2010/main" val="126529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4</a:t>
            </a:fld>
            <a:endParaRPr lang="en-US"/>
          </a:p>
        </p:txBody>
      </p:sp>
    </p:spTree>
    <p:extLst>
      <p:ext uri="{BB962C8B-B14F-4D97-AF65-F5344CB8AC3E}">
        <p14:creationId xmlns:p14="http://schemas.microsoft.com/office/powerpoint/2010/main" val="2614770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5</a:t>
            </a:fld>
            <a:endParaRPr lang="en-US"/>
          </a:p>
        </p:txBody>
      </p:sp>
    </p:spTree>
    <p:extLst>
      <p:ext uri="{BB962C8B-B14F-4D97-AF65-F5344CB8AC3E}">
        <p14:creationId xmlns:p14="http://schemas.microsoft.com/office/powerpoint/2010/main" val="219990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DE497-2A33-2E10-4CC7-09311E2FBC3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1363317-06EB-6696-FEA8-EAA97FECBDD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46AC196-75D7-4A38-27B5-2061E757A33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4DD7A30-1907-EE86-ECA3-4753EF99E867}"/>
              </a:ext>
            </a:extLst>
          </p:cNvPr>
          <p:cNvSpPr>
            <a:spLocks noGrp="1"/>
          </p:cNvSpPr>
          <p:nvPr>
            <p:ph type="sldNum" sz="quarter" idx="5"/>
          </p:nvPr>
        </p:nvSpPr>
        <p:spPr/>
        <p:txBody>
          <a:bodyPr/>
          <a:lstStyle/>
          <a:p>
            <a:pPr>
              <a:defRPr/>
            </a:pPr>
            <a:fld id="{F5F5882C-B867-4FE7-97C9-87FBF93DC802}" type="slidenum">
              <a:rPr lang="en-US" smtClean="0"/>
              <a:pPr>
                <a:defRPr/>
              </a:pPr>
              <a:t>6</a:t>
            </a:fld>
            <a:endParaRPr lang="en-US"/>
          </a:p>
        </p:txBody>
      </p:sp>
    </p:spTree>
    <p:extLst>
      <p:ext uri="{BB962C8B-B14F-4D97-AF65-F5344CB8AC3E}">
        <p14:creationId xmlns:p14="http://schemas.microsoft.com/office/powerpoint/2010/main" val="2314835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a:t>
            </a:r>
            <a:r>
              <a:rPr lang="it-IT" dirty="0" err="1" smtClean="0"/>
              <a:t>dataset</a:t>
            </a:r>
            <a:r>
              <a:rPr lang="it-IT" dirty="0" smtClean="0"/>
              <a:t> </a:t>
            </a:r>
            <a:r>
              <a:rPr lang="it-IT" dirty="0" err="1" smtClean="0"/>
              <a:t>we</a:t>
            </a:r>
            <a:r>
              <a:rPr lang="it-IT" baseline="0" dirty="0" smtClean="0"/>
              <a:t> </a:t>
            </a:r>
            <a:r>
              <a:rPr lang="it-IT" baseline="0" dirty="0" err="1" smtClean="0"/>
              <a:t>used</a:t>
            </a:r>
            <a:r>
              <a:rPr lang="it-IT" baseline="0" dirty="0" smtClean="0"/>
              <a:t> in </a:t>
            </a:r>
            <a:r>
              <a:rPr lang="it-IT" baseline="0" dirty="0" err="1" smtClean="0"/>
              <a:t>this</a:t>
            </a:r>
            <a:r>
              <a:rPr lang="it-IT" baseline="0" dirty="0" smtClean="0"/>
              <a:t> </a:t>
            </a:r>
            <a:r>
              <a:rPr lang="it-IT" baseline="0" dirty="0" err="1" smtClean="0"/>
              <a:t>experimental</a:t>
            </a:r>
            <a:r>
              <a:rPr lang="it-IT" baseline="0" dirty="0" smtClean="0"/>
              <a:t> </a:t>
            </a:r>
            <a:r>
              <a:rPr lang="it-IT" baseline="0" dirty="0" err="1" smtClean="0"/>
              <a:t>study</a:t>
            </a:r>
            <a:r>
              <a:rPr lang="it-IT" baseline="0" dirty="0" smtClean="0"/>
              <a:t> </a:t>
            </a:r>
            <a:r>
              <a:rPr lang="it-IT" baseline="0" dirty="0" err="1" smtClean="0"/>
              <a:t>consists</a:t>
            </a:r>
            <a:r>
              <a:rPr lang="it-IT" baseline="0" dirty="0" smtClean="0"/>
              <a:t> of </a:t>
            </a:r>
            <a:r>
              <a:rPr lang="it-IT" baseline="0" dirty="0" err="1" smtClean="0"/>
              <a:t>several</a:t>
            </a:r>
            <a:r>
              <a:rPr lang="it-IT" baseline="0" dirty="0" smtClean="0"/>
              <a:t> </a:t>
            </a:r>
            <a:r>
              <a:rPr lang="it-IT" baseline="0" dirty="0" err="1" smtClean="0"/>
              <a:t>variables</a:t>
            </a:r>
            <a:r>
              <a:rPr lang="it-IT" baseline="0" dirty="0" smtClean="0"/>
              <a:t> </a:t>
            </a:r>
            <a:r>
              <a:rPr lang="it-IT" baseline="0" dirty="0" err="1" smtClean="0"/>
              <a:t>that</a:t>
            </a:r>
            <a:r>
              <a:rPr lang="it-IT" baseline="0" dirty="0" smtClean="0"/>
              <a:t> can be </a:t>
            </a:r>
            <a:r>
              <a:rPr lang="it-IT" baseline="0" dirty="0" err="1" smtClean="0"/>
              <a:t>divided</a:t>
            </a:r>
            <a:r>
              <a:rPr lang="it-IT" baseline="0" dirty="0" smtClean="0"/>
              <a:t> in </a:t>
            </a:r>
            <a:r>
              <a:rPr lang="it-IT" baseline="0" dirty="0" err="1" smtClean="0"/>
              <a:t>subgroups</a:t>
            </a:r>
            <a:r>
              <a:rPr lang="it-IT" baseline="0" dirty="0" smtClean="0"/>
              <a:t>:</a:t>
            </a:r>
          </a:p>
          <a:p>
            <a:endParaRPr lang="it-IT" baseline="0" dirty="0" smtClean="0"/>
          </a:p>
          <a:p>
            <a:pPr marL="171450" indent="-171450">
              <a:buFontTx/>
              <a:buChar char="-"/>
            </a:pPr>
            <a:r>
              <a:rPr lang="it-IT" baseline="0" dirty="0" err="1" smtClean="0"/>
              <a:t>We</a:t>
            </a:r>
            <a:r>
              <a:rPr lang="it-IT" baseline="0" dirty="0" smtClean="0"/>
              <a:t> </a:t>
            </a:r>
            <a:r>
              <a:rPr lang="it-IT" baseline="0" dirty="0" err="1" smtClean="0"/>
              <a:t>have</a:t>
            </a:r>
            <a:r>
              <a:rPr lang="it-IT" baseline="0" dirty="0" smtClean="0"/>
              <a:t> a </a:t>
            </a:r>
            <a:r>
              <a:rPr lang="it-IT" baseline="0" dirty="0" err="1" smtClean="0"/>
              <a:t>group</a:t>
            </a:r>
            <a:r>
              <a:rPr lang="it-IT" baseline="0" dirty="0" smtClean="0"/>
              <a:t> of </a:t>
            </a:r>
            <a:r>
              <a:rPr lang="it-IT" baseline="0" dirty="0" err="1" smtClean="0"/>
              <a:t>variables</a:t>
            </a:r>
            <a:r>
              <a:rPr lang="it-IT" baseline="0" dirty="0" smtClean="0"/>
              <a:t> </a:t>
            </a:r>
            <a:r>
              <a:rPr lang="it-IT" baseline="0" dirty="0" err="1" smtClean="0"/>
              <a:t>referring</a:t>
            </a:r>
            <a:r>
              <a:rPr lang="it-IT" baseline="0" dirty="0" smtClean="0"/>
              <a:t> to the time </a:t>
            </a:r>
            <a:r>
              <a:rPr lang="it-IT" baseline="0" dirty="0" err="1" smtClean="0"/>
              <a:t>period</a:t>
            </a:r>
            <a:r>
              <a:rPr lang="it-IT" baseline="0" dirty="0" smtClean="0"/>
              <a:t> of the </a:t>
            </a:r>
            <a:r>
              <a:rPr lang="it-IT" baseline="0" dirty="0" err="1" smtClean="0"/>
              <a:t>holiday</a:t>
            </a:r>
            <a:r>
              <a:rPr lang="it-IT" baseline="0" dirty="0" smtClean="0"/>
              <a:t> and </a:t>
            </a:r>
            <a:r>
              <a:rPr lang="it-IT" baseline="0" dirty="0" err="1" smtClean="0"/>
              <a:t>other</a:t>
            </a:r>
            <a:r>
              <a:rPr lang="it-IT" baseline="0" dirty="0" smtClean="0"/>
              <a:t> information;</a:t>
            </a:r>
          </a:p>
          <a:p>
            <a:pPr marL="171450" indent="-171450">
              <a:buFontTx/>
              <a:buChar char="-"/>
            </a:pPr>
            <a:endParaRPr lang="it-IT" baseline="0" dirty="0" smtClean="0"/>
          </a:p>
          <a:p>
            <a:pPr marL="171450" indent="-171450">
              <a:buFontTx/>
              <a:buChar char="-"/>
            </a:pPr>
            <a:r>
              <a:rPr lang="it-IT" baseline="0" dirty="0" smtClean="0"/>
              <a:t>A </a:t>
            </a:r>
            <a:r>
              <a:rPr lang="it-IT" baseline="0" dirty="0" err="1" smtClean="0"/>
              <a:t>group</a:t>
            </a:r>
            <a:r>
              <a:rPr lang="it-IT" baseline="0" dirty="0" smtClean="0"/>
              <a:t> of </a:t>
            </a:r>
            <a:r>
              <a:rPr lang="it-IT" baseline="0" dirty="0" err="1" smtClean="0"/>
              <a:t>variables</a:t>
            </a:r>
            <a:r>
              <a:rPr lang="it-IT" baseline="0" dirty="0" smtClean="0"/>
              <a:t> </a:t>
            </a:r>
            <a:r>
              <a:rPr lang="it-IT" baseline="0" dirty="0" err="1" smtClean="0"/>
              <a:t>identifying</a:t>
            </a:r>
            <a:r>
              <a:rPr lang="it-IT" baseline="0" dirty="0" smtClean="0"/>
              <a:t> the </a:t>
            </a:r>
            <a:r>
              <a:rPr lang="it-IT" baseline="0" dirty="0" err="1" smtClean="0"/>
              <a:t>person</a:t>
            </a:r>
            <a:r>
              <a:rPr lang="it-IT" baseline="0" dirty="0" smtClean="0"/>
              <a:t> </a:t>
            </a:r>
            <a:r>
              <a:rPr lang="it-IT" baseline="0" dirty="0" err="1" smtClean="0"/>
              <a:t>who</a:t>
            </a:r>
            <a:r>
              <a:rPr lang="it-IT" baseline="0" dirty="0" smtClean="0"/>
              <a:t> made the </a:t>
            </a:r>
            <a:r>
              <a:rPr lang="it-IT" baseline="0" dirty="0" err="1" smtClean="0"/>
              <a:t>vacation</a:t>
            </a:r>
            <a:endParaRPr lang="it-IT" baseline="0" dirty="0" smtClean="0"/>
          </a:p>
          <a:p>
            <a:endParaRPr lang="it-IT" dirty="0"/>
          </a:p>
        </p:txBody>
      </p:sp>
      <p:sp>
        <p:nvSpPr>
          <p:cNvPr id="4" name="Segnaposto numero diapositiva 3"/>
          <p:cNvSpPr>
            <a:spLocks noGrp="1"/>
          </p:cNvSpPr>
          <p:nvPr>
            <p:ph type="sldNum" sz="quarter" idx="5"/>
          </p:nvPr>
        </p:nvSpPr>
        <p:spPr/>
        <p:txBody>
          <a:bodyPr/>
          <a:lstStyle/>
          <a:p>
            <a:pPr>
              <a:defRPr/>
            </a:pPr>
            <a:fld id="{F5F5882C-B867-4FE7-97C9-87FBF93DC802}" type="slidenum">
              <a:rPr lang="en-US" smtClean="0"/>
              <a:pPr>
                <a:defRPr/>
              </a:pPr>
              <a:t>7</a:t>
            </a:fld>
            <a:endParaRPr lang="en-US"/>
          </a:p>
        </p:txBody>
      </p:sp>
    </p:spTree>
    <p:extLst>
      <p:ext uri="{BB962C8B-B14F-4D97-AF65-F5344CB8AC3E}">
        <p14:creationId xmlns:p14="http://schemas.microsoft.com/office/powerpoint/2010/main" val="3734759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F5F5882C-B867-4FE7-97C9-87FBF93DC802}" type="slidenum">
              <a:rPr lang="en-US" smtClean="0"/>
              <a:pPr>
                <a:defRPr/>
              </a:pPr>
              <a:t>8</a:t>
            </a:fld>
            <a:endParaRPr lang="en-US"/>
          </a:p>
        </p:txBody>
      </p:sp>
    </p:spTree>
    <p:extLst>
      <p:ext uri="{BB962C8B-B14F-4D97-AF65-F5344CB8AC3E}">
        <p14:creationId xmlns:p14="http://schemas.microsoft.com/office/powerpoint/2010/main" val="458254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a:defRPr/>
            </a:pPr>
            <a:fld id="{F5F5882C-B867-4FE7-97C9-87FBF93DC802}" type="slidenum">
              <a:rPr lang="en-US" smtClean="0"/>
              <a:pPr>
                <a:defRPr/>
              </a:pPr>
              <a:t>9</a:t>
            </a:fld>
            <a:endParaRPr lang="en-US"/>
          </a:p>
        </p:txBody>
      </p:sp>
    </p:spTree>
    <p:extLst>
      <p:ext uri="{BB962C8B-B14F-4D97-AF65-F5344CB8AC3E}">
        <p14:creationId xmlns:p14="http://schemas.microsoft.com/office/powerpoint/2010/main" val="30946485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ertin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71070" y="2621956"/>
            <a:ext cx="9818337" cy="2782819"/>
          </a:xfrm>
          <a:effectLst/>
        </p:spPr>
        <p:txBody>
          <a:bodyPr lIns="0" tIns="0" rIns="0" bIns="0" anchor="ctr">
            <a:normAutofit/>
          </a:bodyPr>
          <a:lstStyle>
            <a:lvl1pPr>
              <a:lnSpc>
                <a:spcPts val="3600"/>
              </a:lnSpc>
              <a:defRPr sz="3400" b="0" cap="none">
                <a:solidFill>
                  <a:srgbClr val="C00000"/>
                </a:solidFill>
                <a:latin typeface="Arial Narrow" panose="020B0606020202030204" pitchFamily="34" charset="0"/>
              </a:defRPr>
            </a:lvl1pPr>
          </a:lstStyle>
          <a:p>
            <a:r>
              <a:rPr lang="it-IT" dirty="0"/>
              <a:t>FARE CLIC PER MODIFICARE LO STILE DEL TITOLO DELLO SCHEMA FARE CLIC PER MODIFICARE LO STILE DEL TITOLO DELLO SCHEMA</a:t>
            </a:r>
            <a:endParaRPr lang="en-US" dirty="0"/>
          </a:p>
        </p:txBody>
      </p:sp>
      <p:sp>
        <p:nvSpPr>
          <p:cNvPr id="9" name="Text Placeholder 2">
            <a:extLst>
              <a:ext uri="{FF2B5EF4-FFF2-40B4-BE49-F238E27FC236}">
                <a16:creationId xmlns:a16="http://schemas.microsoft.com/office/drawing/2014/main" id="{384E50FF-EF10-4A0E-8686-237E66B249CE}"/>
              </a:ext>
            </a:extLst>
          </p:cNvPr>
          <p:cNvSpPr>
            <a:spLocks noGrp="1"/>
          </p:cNvSpPr>
          <p:nvPr>
            <p:ph type="body" idx="1"/>
          </p:nvPr>
        </p:nvSpPr>
        <p:spPr>
          <a:xfrm>
            <a:off x="469184" y="6495314"/>
            <a:ext cx="7481115" cy="179536"/>
          </a:xfrm>
        </p:spPr>
        <p:txBody>
          <a:bodyPr wrap="square" lIns="0" tIns="0" rIns="0" bIns="0">
            <a:spAutoFit/>
          </a:bodyPr>
          <a:lstStyle>
            <a:lvl1pPr marL="0" indent="0">
              <a:lnSpc>
                <a:spcPts val="1400"/>
              </a:lnSpc>
              <a:spcAft>
                <a:spcPts val="200"/>
              </a:spcAft>
              <a:buNone/>
              <a:defRPr sz="11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0" name="Text Placeholder 2">
            <a:extLst>
              <a:ext uri="{FF2B5EF4-FFF2-40B4-BE49-F238E27FC236}">
                <a16:creationId xmlns:a16="http://schemas.microsoft.com/office/drawing/2014/main" id="{771492F8-659D-4E4C-A49D-B7C567539112}"/>
              </a:ext>
            </a:extLst>
          </p:cNvPr>
          <p:cNvSpPr>
            <a:spLocks noGrp="1"/>
          </p:cNvSpPr>
          <p:nvPr>
            <p:ph type="body" idx="10"/>
          </p:nvPr>
        </p:nvSpPr>
        <p:spPr>
          <a:xfrm>
            <a:off x="469185" y="1287956"/>
            <a:ext cx="3689746" cy="216000"/>
          </a:xfrm>
        </p:spPr>
        <p:txBody>
          <a:bodyPr lIns="0" tIns="0" rIns="0" bIns="0">
            <a:noAutofit/>
          </a:bodyPr>
          <a:lstStyle>
            <a:lvl1pPr marL="0" indent="0">
              <a:lnSpc>
                <a:spcPts val="1500"/>
              </a:lnSpc>
              <a:spcAft>
                <a:spcPts val="600"/>
              </a:spcAft>
              <a:buNone/>
              <a:defRPr lang="it-IT" sz="1200" dirty="0">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23" name="Text Placeholder 2">
            <a:extLst>
              <a:ext uri="{FF2B5EF4-FFF2-40B4-BE49-F238E27FC236}">
                <a16:creationId xmlns:a16="http://schemas.microsoft.com/office/drawing/2014/main" id="{384E50FF-EF10-4A0E-8686-237E66B249CE}"/>
              </a:ext>
            </a:extLst>
          </p:cNvPr>
          <p:cNvSpPr>
            <a:spLocks noGrp="1"/>
          </p:cNvSpPr>
          <p:nvPr>
            <p:ph type="body" idx="11" hasCustomPrompt="1"/>
          </p:nvPr>
        </p:nvSpPr>
        <p:spPr>
          <a:xfrm>
            <a:off x="469184" y="1522956"/>
            <a:ext cx="3689747" cy="1080000"/>
          </a:xfrm>
        </p:spPr>
        <p:txBody>
          <a:bodyPr lIns="0" tIns="0" rIns="0" bIns="0" anchor="t" anchorCtr="0">
            <a:noAutofit/>
          </a:bodyPr>
          <a:lstStyle>
            <a:lvl1pPr marL="0" indent="0">
              <a:lnSpc>
                <a:spcPct val="100000"/>
              </a:lnSpc>
              <a:spcAft>
                <a:spcPts val="0"/>
              </a:spcAft>
              <a:buNone/>
              <a:defRPr sz="2000" b="0">
                <a:solidFill>
                  <a:srgbClr val="63646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a:t>
            </a:r>
          </a:p>
        </p:txBody>
      </p:sp>
      <p:sp>
        <p:nvSpPr>
          <p:cNvPr id="11" name="Text Placeholder 2">
            <a:extLst>
              <a:ext uri="{FF2B5EF4-FFF2-40B4-BE49-F238E27FC236}">
                <a16:creationId xmlns:a16="http://schemas.microsoft.com/office/drawing/2014/main" id="{384E50FF-EF10-4A0E-8686-237E66B249CE}"/>
              </a:ext>
            </a:extLst>
          </p:cNvPr>
          <p:cNvSpPr>
            <a:spLocks noGrp="1"/>
          </p:cNvSpPr>
          <p:nvPr>
            <p:ph type="body" idx="12" hasCustomPrompt="1"/>
          </p:nvPr>
        </p:nvSpPr>
        <p:spPr>
          <a:xfrm>
            <a:off x="469184" y="6297672"/>
            <a:ext cx="7481115" cy="188513"/>
          </a:xfrm>
        </p:spPr>
        <p:txBody>
          <a:bodyPr wrap="square" lIns="0" tIns="0" rIns="0" bIns="0">
            <a:spAutoFit/>
          </a:bodyPr>
          <a:lstStyle>
            <a:lvl1pPr marL="0" indent="0">
              <a:lnSpc>
                <a:spcPts val="1400"/>
              </a:lnSpc>
              <a:spcAft>
                <a:spcPts val="200"/>
              </a:spcAft>
              <a:buNone/>
              <a:defRPr sz="1400" b="0">
                <a:solidFill>
                  <a:schemeClr val="tx1">
                    <a:lumMod val="65000"/>
                    <a:lumOff val="35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MODIFICA GLI STILI DEL TESTO DELLO SCHEMA</a:t>
            </a:r>
          </a:p>
        </p:txBody>
      </p:sp>
      <p:sp>
        <p:nvSpPr>
          <p:cNvPr id="12" name="Rectangle 8">
            <a:extLst>
              <a:ext uri="{FF2B5EF4-FFF2-40B4-BE49-F238E27FC236}">
                <a16:creationId xmlns:a16="http://schemas.microsoft.com/office/drawing/2014/main" id="{A8FC9CB7-7D84-419A-988C-7B8817E18EDB}"/>
              </a:ext>
            </a:extLst>
          </p:cNvPr>
          <p:cNvSpPr/>
          <p:nvPr userDrawn="1"/>
        </p:nvSpPr>
        <p:spPr>
          <a:xfrm>
            <a:off x="463550" y="0"/>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F57BA760-D00A-4F5B-B978-07F3F810367F}"/>
              </a:ext>
            </a:extLst>
          </p:cNvPr>
          <p:cNvSpPr/>
          <p:nvPr userDrawn="1"/>
        </p:nvSpPr>
        <p:spPr>
          <a:xfrm>
            <a:off x="4251325" y="0"/>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4" name="Immagine 3">
            <a:extLst>
              <a:ext uri="{FF2B5EF4-FFF2-40B4-BE49-F238E27FC236}">
                <a16:creationId xmlns:a16="http://schemas.microsoft.com/office/drawing/2014/main" id="{617FA033-79E9-4921-B88E-03D9DAACCE5F}"/>
              </a:ext>
            </a:extLst>
          </p:cNvPr>
          <p:cNvPicPr>
            <a:picLocks noChangeAspect="1"/>
          </p:cNvPicPr>
          <p:nvPr userDrawn="1"/>
        </p:nvPicPr>
        <p:blipFill>
          <a:blip r:embed="rId2"/>
          <a:stretch>
            <a:fillRect/>
          </a:stretch>
        </p:blipFill>
        <p:spPr>
          <a:xfrm>
            <a:off x="8550841" y="637832"/>
            <a:ext cx="2700000" cy="461927"/>
          </a:xfrm>
          <a:prstGeom prst="rect">
            <a:avLst/>
          </a:prstGeom>
        </p:spPr>
      </p:pic>
      <p:sp>
        <p:nvSpPr>
          <p:cNvPr id="16" name="Rectangle 9">
            <a:extLst>
              <a:ext uri="{FF2B5EF4-FFF2-40B4-BE49-F238E27FC236}">
                <a16:creationId xmlns:a16="http://schemas.microsoft.com/office/drawing/2014/main" id="{821E4C3A-67D5-4B9E-B373-7B560EA0839E}"/>
              </a:ext>
            </a:extLst>
          </p:cNvPr>
          <p:cNvSpPr/>
          <p:nvPr userDrawn="1"/>
        </p:nvSpPr>
        <p:spPr>
          <a:xfrm>
            <a:off x="8037513" y="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5599829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ue immagini affiancate">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C2F57ACB-1A9A-42A2-B0B9-3C24FCCE916F}"/>
              </a:ext>
            </a:extLst>
          </p:cNvPr>
          <p:cNvSpPr/>
          <p:nvPr userDrawn="1"/>
        </p:nvSpPr>
        <p:spPr>
          <a:xfrm>
            <a:off x="471488" y="1571124"/>
            <a:ext cx="5472112" cy="4392000"/>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21" name="Text Placeholder 3">
            <a:extLst>
              <a:ext uri="{FF2B5EF4-FFF2-40B4-BE49-F238E27FC236}">
                <a16:creationId xmlns:a16="http://schemas.microsoft.com/office/drawing/2014/main" id="{A0C542E8-A419-4B8E-8AE4-1D0DC75ADF26}"/>
              </a:ext>
            </a:extLst>
          </p:cNvPr>
          <p:cNvSpPr>
            <a:spLocks noGrp="1"/>
          </p:cNvSpPr>
          <p:nvPr>
            <p:ph type="body" sz="half" idx="12" hasCustomPrompt="1"/>
          </p:nvPr>
        </p:nvSpPr>
        <p:spPr>
          <a:xfrm>
            <a:off x="562922" y="1691683"/>
            <a:ext cx="5304733" cy="387373"/>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2" name="Content Placeholder 3">
            <a:extLst>
              <a:ext uri="{FF2B5EF4-FFF2-40B4-BE49-F238E27FC236}">
                <a16:creationId xmlns:a16="http://schemas.microsoft.com/office/drawing/2014/main" id="{3F3446B5-6360-4947-B444-A1DBFD655274}"/>
              </a:ext>
            </a:extLst>
          </p:cNvPr>
          <p:cNvSpPr>
            <a:spLocks noGrp="1"/>
          </p:cNvSpPr>
          <p:nvPr>
            <p:ph sz="half" idx="13"/>
          </p:nvPr>
        </p:nvSpPr>
        <p:spPr>
          <a:xfrm>
            <a:off x="562922" y="2172243"/>
            <a:ext cx="5304733" cy="3668732"/>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20" name="Rectangle 8">
            <a:extLst>
              <a:ext uri="{FF2B5EF4-FFF2-40B4-BE49-F238E27FC236}">
                <a16:creationId xmlns:a16="http://schemas.microsoft.com/office/drawing/2014/main" id="{D17306DB-EF2B-46DB-BE4C-67BA4581EC8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10">
            <a:extLst>
              <a:ext uri="{FF2B5EF4-FFF2-40B4-BE49-F238E27FC236}">
                <a16:creationId xmlns:a16="http://schemas.microsoft.com/office/drawing/2014/main" id="{27663729-5A18-460D-BCC5-1C121255BEC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9">
            <a:extLst>
              <a:ext uri="{FF2B5EF4-FFF2-40B4-BE49-F238E27FC236}">
                <a16:creationId xmlns:a16="http://schemas.microsoft.com/office/drawing/2014/main" id="{88AE038F-3265-4340-AFAF-203DBF97366C}"/>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5" name="Immagine 24">
            <a:extLst>
              <a:ext uri="{FF2B5EF4-FFF2-40B4-BE49-F238E27FC236}">
                <a16:creationId xmlns:a16="http://schemas.microsoft.com/office/drawing/2014/main" id="{5203E877-BB68-4C3E-A95D-262A3B3831F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ooter Placeholder 4">
            <a:extLst>
              <a:ext uri="{FF2B5EF4-FFF2-40B4-BE49-F238E27FC236}">
                <a16:creationId xmlns:a16="http://schemas.microsoft.com/office/drawing/2014/main" id="{DDB77A0D-9AB4-48A1-82C5-A09A7D4F72D4}"/>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9" name="Slide Number Placeholder 5">
            <a:extLst>
              <a:ext uri="{FF2B5EF4-FFF2-40B4-BE49-F238E27FC236}">
                <a16:creationId xmlns:a16="http://schemas.microsoft.com/office/drawing/2014/main" id="{ABB3C7F1-D02D-4858-A51B-B1211EF06EF0}"/>
              </a:ext>
            </a:extLst>
          </p:cNvPr>
          <p:cNvSpPr>
            <a:spLocks noGrp="1"/>
          </p:cNvSpPr>
          <p:nvPr>
            <p:ph type="sldNum" sz="quarter" idx="14"/>
          </p:nvPr>
        </p:nvSpPr>
        <p:spPr>
          <a:xfrm>
            <a:off x="323469" y="6405108"/>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30" name="Rettangolo 29">
            <a:extLst>
              <a:ext uri="{FF2B5EF4-FFF2-40B4-BE49-F238E27FC236}">
                <a16:creationId xmlns:a16="http://schemas.microsoft.com/office/drawing/2014/main" id="{2E11952F-B65E-4BC4-A306-BA5F2E5E1051}"/>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1" name="Text Placeholder 3">
            <a:extLst>
              <a:ext uri="{FF2B5EF4-FFF2-40B4-BE49-F238E27FC236}">
                <a16:creationId xmlns:a16="http://schemas.microsoft.com/office/drawing/2014/main" id="{10FF5994-804D-479E-8547-F402AE8DD1DD}"/>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32" name="Content Placeholder 3">
            <a:extLst>
              <a:ext uri="{FF2B5EF4-FFF2-40B4-BE49-F238E27FC236}">
                <a16:creationId xmlns:a16="http://schemas.microsoft.com/office/drawing/2014/main" id="{4C0547B4-6D28-4C23-830C-984AB52D9776}"/>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7432050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dascalia+grafico o tavola grand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83042" cy="662557"/>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Content Placeholder 3"/>
          <p:cNvSpPr>
            <a:spLocks noGrp="1"/>
          </p:cNvSpPr>
          <p:nvPr>
            <p:ph sz="half" idx="2"/>
          </p:nvPr>
        </p:nvSpPr>
        <p:spPr>
          <a:xfrm>
            <a:off x="463786" y="2319687"/>
            <a:ext cx="11283042" cy="3630263"/>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pic>
        <p:nvPicPr>
          <p:cNvPr id="13" name="Immagine 12">
            <a:extLst>
              <a:ext uri="{FF2B5EF4-FFF2-40B4-BE49-F238E27FC236}">
                <a16:creationId xmlns:a16="http://schemas.microsoft.com/office/drawing/2014/main" id="{D0FB10A6-C138-494B-9E13-24A27B8289F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ooter Placeholder 4">
            <a:extLst>
              <a:ext uri="{FF2B5EF4-FFF2-40B4-BE49-F238E27FC236}">
                <a16:creationId xmlns:a16="http://schemas.microsoft.com/office/drawing/2014/main" id="{A4B33C25-F53C-40FF-87FE-5A1021509E50}"/>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7" name="Rectangle 8">
            <a:extLst>
              <a:ext uri="{FF2B5EF4-FFF2-40B4-BE49-F238E27FC236}">
                <a16:creationId xmlns:a16="http://schemas.microsoft.com/office/drawing/2014/main" id="{96897485-CF07-4D6A-ABB8-A29D7DC5710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0">
            <a:extLst>
              <a:ext uri="{FF2B5EF4-FFF2-40B4-BE49-F238E27FC236}">
                <a16:creationId xmlns:a16="http://schemas.microsoft.com/office/drawing/2014/main" id="{BC91E05A-8494-49B6-B257-61F68DA8B315}"/>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9">
            <a:extLst>
              <a:ext uri="{FF2B5EF4-FFF2-40B4-BE49-F238E27FC236}">
                <a16:creationId xmlns:a16="http://schemas.microsoft.com/office/drawing/2014/main" id="{422199A7-2A62-43D5-872A-CD0B9A3D6E61}"/>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
        <p:nvSpPr>
          <p:cNvPr id="20" name="Slide Number Placeholder 5">
            <a:extLst>
              <a:ext uri="{FF2B5EF4-FFF2-40B4-BE49-F238E27FC236}">
                <a16:creationId xmlns:a16="http://schemas.microsoft.com/office/drawing/2014/main" id="{1B2ED1D9-25D5-4BB7-87C2-D519D9336366}"/>
              </a:ext>
            </a:extLst>
          </p:cNvPr>
          <p:cNvSpPr>
            <a:spLocks noGrp="1"/>
          </p:cNvSpPr>
          <p:nvPr>
            <p:ph type="sldNum" sz="quarter" idx="14"/>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69949798"/>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8A4B74D-95FF-4ECC-AED0-C183993F87B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ooter Placeholder 4">
            <a:extLst>
              <a:ext uri="{FF2B5EF4-FFF2-40B4-BE49-F238E27FC236}">
                <a16:creationId xmlns:a16="http://schemas.microsoft.com/office/drawing/2014/main" id="{48324380-A91B-40DB-8B06-87F1716A8EF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9" name="Slide Number Placeholder 5">
            <a:extLst>
              <a:ext uri="{FF2B5EF4-FFF2-40B4-BE49-F238E27FC236}">
                <a16:creationId xmlns:a16="http://schemas.microsoft.com/office/drawing/2014/main" id="{9376CEDB-6160-4575-AAD8-45EA5C0ED54C}"/>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29422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ringraziamenti">
    <p:spTree>
      <p:nvGrpSpPr>
        <p:cNvPr id="1" name=""/>
        <p:cNvGrpSpPr/>
        <p:nvPr/>
      </p:nvGrpSpPr>
      <p:grpSpPr>
        <a:xfrm>
          <a:off x="0" y="0"/>
          <a:ext cx="0" cy="0"/>
          <a:chOff x="0" y="0"/>
          <a:chExt cx="0" cy="0"/>
        </a:xfrm>
      </p:grpSpPr>
      <p:sp>
        <p:nvSpPr>
          <p:cNvPr id="2" name="Title 1"/>
          <p:cNvSpPr>
            <a:spLocks noGrp="1"/>
          </p:cNvSpPr>
          <p:nvPr>
            <p:ph type="ctrTitle"/>
          </p:nvPr>
        </p:nvSpPr>
        <p:spPr>
          <a:xfrm>
            <a:off x="463786" y="1796902"/>
            <a:ext cx="11283042" cy="1839433"/>
          </a:xfrm>
          <a:effectLst/>
        </p:spPr>
        <p:txBody>
          <a:bodyPr anchor="ctr">
            <a:noAutofit/>
          </a:bodyPr>
          <a:lstStyle>
            <a:lvl1pPr algn="ctr">
              <a:defRPr sz="7000" b="0" cap="none">
                <a:solidFill>
                  <a:schemeClr val="tx1">
                    <a:lumMod val="50000"/>
                    <a:lumOff val="50000"/>
                  </a:schemeClr>
                </a:solidFill>
              </a:defRPr>
            </a:lvl1pPr>
          </a:lstStyle>
          <a:p>
            <a:endParaRPr lang="en-US" dirty="0"/>
          </a:p>
        </p:txBody>
      </p:sp>
      <p:sp>
        <p:nvSpPr>
          <p:cNvPr id="10" name="Text Placeholder 2">
            <a:extLst>
              <a:ext uri="{FF2B5EF4-FFF2-40B4-BE49-F238E27FC236}">
                <a16:creationId xmlns:a16="http://schemas.microsoft.com/office/drawing/2014/main" id="{05894EA2-4831-F84E-BBDE-8E89A351653C}"/>
              </a:ext>
            </a:extLst>
          </p:cNvPr>
          <p:cNvSpPr>
            <a:spLocks noGrp="1"/>
          </p:cNvSpPr>
          <p:nvPr>
            <p:ph type="body" idx="1"/>
          </p:nvPr>
        </p:nvSpPr>
        <p:spPr>
          <a:xfrm>
            <a:off x="3296093" y="3683529"/>
            <a:ext cx="5624623" cy="423612"/>
          </a:xfrm>
        </p:spPr>
        <p:txBody>
          <a:bodyPr spcCol="360000" anchor="ctr">
            <a:noAutofit/>
          </a:bodyPr>
          <a:lstStyle>
            <a:lvl1pPr marL="0" indent="0" algn="ctr">
              <a:buNone/>
              <a:defRPr sz="18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8" name="Rectangle 8">
            <a:extLst>
              <a:ext uri="{FF2B5EF4-FFF2-40B4-BE49-F238E27FC236}">
                <a16:creationId xmlns:a16="http://schemas.microsoft.com/office/drawing/2014/main" id="{02837C0E-8F15-489B-800B-6F1CBBB23F06}"/>
              </a:ext>
            </a:extLst>
          </p:cNvPr>
          <p:cNvSpPr/>
          <p:nvPr userDrawn="1"/>
        </p:nvSpPr>
        <p:spPr>
          <a:xfrm>
            <a:off x="463550" y="5773825"/>
            <a:ext cx="3708400" cy="1089025"/>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0">
            <a:extLst>
              <a:ext uri="{FF2B5EF4-FFF2-40B4-BE49-F238E27FC236}">
                <a16:creationId xmlns:a16="http://schemas.microsoft.com/office/drawing/2014/main" id="{1C3885B9-D4F0-42E8-A6EE-EB419237E845}"/>
              </a:ext>
            </a:extLst>
          </p:cNvPr>
          <p:cNvSpPr/>
          <p:nvPr userDrawn="1"/>
        </p:nvSpPr>
        <p:spPr>
          <a:xfrm>
            <a:off x="4251325" y="5773825"/>
            <a:ext cx="3706813" cy="1089025"/>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pic>
        <p:nvPicPr>
          <p:cNvPr id="11" name="Immagine 10">
            <a:extLst>
              <a:ext uri="{FF2B5EF4-FFF2-40B4-BE49-F238E27FC236}">
                <a16:creationId xmlns:a16="http://schemas.microsoft.com/office/drawing/2014/main" id="{1F54AFB7-6D67-44BA-975B-F9E2C29BB466}"/>
              </a:ext>
            </a:extLst>
          </p:cNvPr>
          <p:cNvPicPr>
            <a:picLocks noChangeAspect="1"/>
          </p:cNvPicPr>
          <p:nvPr userDrawn="1"/>
        </p:nvPicPr>
        <p:blipFill>
          <a:blip r:embed="rId2"/>
          <a:stretch>
            <a:fillRect/>
          </a:stretch>
        </p:blipFill>
        <p:spPr>
          <a:xfrm>
            <a:off x="8550841" y="6092375"/>
            <a:ext cx="2700000" cy="461927"/>
          </a:xfrm>
          <a:prstGeom prst="rect">
            <a:avLst/>
          </a:prstGeom>
        </p:spPr>
      </p:pic>
      <p:sp>
        <p:nvSpPr>
          <p:cNvPr id="12" name="Rectangle 9">
            <a:extLst>
              <a:ext uri="{FF2B5EF4-FFF2-40B4-BE49-F238E27FC236}">
                <a16:creationId xmlns:a16="http://schemas.microsoft.com/office/drawing/2014/main" id="{B4CD4512-1FFA-4544-ACEE-31F0A9CA9D05}"/>
              </a:ext>
            </a:extLst>
          </p:cNvPr>
          <p:cNvSpPr/>
          <p:nvPr userDrawn="1"/>
        </p:nvSpPr>
        <p:spPr>
          <a:xfrm>
            <a:off x="8037513" y="6790850"/>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47396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dice o elenco puntato">
    <p:spTree>
      <p:nvGrpSpPr>
        <p:cNvPr id="1" name=""/>
        <p:cNvGrpSpPr/>
        <p:nvPr/>
      </p:nvGrpSpPr>
      <p:grpSpPr>
        <a:xfrm>
          <a:off x="0" y="0"/>
          <a:ext cx="0" cy="0"/>
          <a:chOff x="0" y="0"/>
          <a:chExt cx="0" cy="0"/>
        </a:xfrm>
      </p:grpSpPr>
      <p:pic>
        <p:nvPicPr>
          <p:cNvPr id="7" name="Immagine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74201" y="1557338"/>
            <a:ext cx="11264002" cy="4481153"/>
          </a:xfrm>
        </p:spPr>
        <p:txBody>
          <a:bodyPr lIns="0" tIns="0" rIns="0" bIns="0">
            <a:noAutofit/>
          </a:bodyPr>
          <a:lstStyle>
            <a:lvl1pPr marL="285750" indent="-285750">
              <a:spcAft>
                <a:spcPts val="1800"/>
              </a:spcAft>
              <a:buSzPct val="120000"/>
              <a:buFont typeface="Courier New" panose="02070309020205020404" pitchFamily="49" charset="0"/>
              <a:buChar char="o"/>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9"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
        <p:nvSpPr>
          <p:cNvPr id="8" name="Footer Placeholder 4">
            <a:extLst>
              <a:ext uri="{FF2B5EF4-FFF2-40B4-BE49-F238E27FC236}">
                <a16:creationId xmlns:a16="http://schemas.microsoft.com/office/drawing/2014/main" id="{C2053620-96AC-EF47-823B-D2E90BBCE586}"/>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0" name="Slide Number Placeholder 5">
            <a:extLst>
              <a:ext uri="{FF2B5EF4-FFF2-40B4-BE49-F238E27FC236}">
                <a16:creationId xmlns:a16="http://schemas.microsoft.com/office/drawing/2014/main" id="{FF4E3F12-6C4D-C642-90EC-9F9AE3161A4F}"/>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1" name="Rectangle 8">
            <a:extLst>
              <a:ext uri="{FF2B5EF4-FFF2-40B4-BE49-F238E27FC236}">
                <a16:creationId xmlns:a16="http://schemas.microsoft.com/office/drawing/2014/main" id="{6BE73488-10D2-46C5-8886-B5262B4036E9}"/>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0">
            <a:extLst>
              <a:ext uri="{FF2B5EF4-FFF2-40B4-BE49-F238E27FC236}">
                <a16:creationId xmlns:a16="http://schemas.microsoft.com/office/drawing/2014/main" id="{9DFCC48B-BCC3-4AAB-8EE4-592BE912D5A8}"/>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9">
            <a:extLst>
              <a:ext uri="{FF2B5EF4-FFF2-40B4-BE49-F238E27FC236}">
                <a16:creationId xmlns:a16="http://schemas.microsoft.com/office/drawing/2014/main" id="{02EE5703-F2FA-4A41-8927-030A564B0F80}"/>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39054892"/>
      </p:ext>
    </p:extLst>
  </p:cSld>
  <p:clrMapOvr>
    <a:masterClrMapping/>
  </p:clrMapOvr>
  <p:extLst>
    <p:ext uri="{DCECCB84-F9BA-43D5-87BE-67443E8EF086}">
      <p15:sldGuideLst xmlns:p15="http://schemas.microsoft.com/office/powerpoint/2012/main">
        <p15:guide id="1" orient="horz" pos="4178"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sto 1 colonna">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74201" y="1557338"/>
            <a:ext cx="11264002" cy="4472526"/>
          </a:xfrm>
        </p:spPr>
        <p:txBody>
          <a:bodyPr lIns="0" tIns="0" rIns="0" bIns="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2" name="Title Placeholder 1">
            <a:extLst>
              <a:ext uri="{FF2B5EF4-FFF2-40B4-BE49-F238E27FC236}">
                <a16:creationId xmlns:a16="http://schemas.microsoft.com/office/drawing/2014/main" id="{86F2967F-3AC1-482F-9FA1-FB5058EEC437}"/>
              </a:ext>
            </a:extLst>
          </p:cNvPr>
          <p:cNvSpPr>
            <a:spLocks noGrp="1"/>
          </p:cNvSpPr>
          <p:nvPr>
            <p:ph type="title"/>
          </p:nvPr>
        </p:nvSpPr>
        <p:spPr>
          <a:xfrm>
            <a:off x="468895" y="503475"/>
            <a:ext cx="11269308" cy="384721"/>
          </a:xfrm>
          <a:prstGeom prst="rect">
            <a:avLst/>
          </a:prstGeom>
        </p:spPr>
        <p:txBody>
          <a:bodyPr lIns="0" tIns="0" rIns="0" bIns="0" rtlCol="0">
            <a:spAutoFit/>
          </a:bodyPr>
          <a:lstStyle>
            <a:lvl1pPr>
              <a:lnSpc>
                <a:spcPts val="3000"/>
              </a:lnSpc>
              <a:defRPr sz="2800" cap="none"/>
            </a:lvl1pPr>
          </a:lstStyle>
          <a:p>
            <a:r>
              <a:rPr lang="it-IT" dirty="0"/>
              <a:t>Fare clic per modificare lo stile del titolo dello schema</a:t>
            </a:r>
            <a:endParaRPr lang="en-US" dirty="0"/>
          </a:p>
        </p:txBody>
      </p:sp>
      <p:sp>
        <p:nvSpPr>
          <p:cNvPr id="13" name="Rectangle 8">
            <a:extLst>
              <a:ext uri="{FF2B5EF4-FFF2-40B4-BE49-F238E27FC236}">
                <a16:creationId xmlns:a16="http://schemas.microsoft.com/office/drawing/2014/main" id="{BB147208-B303-4867-B415-427BFDB712A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3AC1916D-DE81-4DEB-837D-9B1EBBEBAB9E}"/>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EA5C2815-3F5D-4F03-A9B8-AD61D140AB8F}"/>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211B9727-26D5-42C6-AA8E-16F0A955108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3DB52600-6114-4FF8-A64F-1419078C066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C98E623A-5D96-4DDD-91E6-E567C5082EFA}"/>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Tree>
    <p:extLst>
      <p:ext uri="{BB962C8B-B14F-4D97-AF65-F5344CB8AC3E}">
        <p14:creationId xmlns:p14="http://schemas.microsoft.com/office/powerpoint/2010/main" val="1652028618"/>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sto 2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6" y="1557338"/>
            <a:ext cx="11276765" cy="4472526"/>
          </a:xfrm>
        </p:spPr>
        <p:txBody>
          <a:bodyPr lIns="0" tIns="0" rIns="0" bIns="0" numCol="2" spcCol="54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85F80FCE-DB62-4AE9-8E37-C5ECE83CEA2A}"/>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5337BA55-D4F4-482D-9902-A7DF343CF4BD}"/>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1E77F523-A47D-4ED1-A730-DF546267408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B35A5DA5-9B3D-430B-9B7D-12A49C89600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BC87520E-C40B-4CBE-A2FA-D2587AA9999C}"/>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98ED1510-B77E-4E58-8FB2-F06301CA45C2}"/>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527588422"/>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o 3 colonn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3787" y="1557337"/>
            <a:ext cx="11269308" cy="4392613"/>
          </a:xfrm>
        </p:spPr>
        <p:txBody>
          <a:bodyPr lIns="0" tIns="0" rIns="0" bIns="0" numCol="3" spcCol="432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Rectangle 8">
            <a:extLst>
              <a:ext uri="{FF2B5EF4-FFF2-40B4-BE49-F238E27FC236}">
                <a16:creationId xmlns:a16="http://schemas.microsoft.com/office/drawing/2014/main" id="{A97EA33F-8FE6-43F7-B87B-F8A75881DC82}"/>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0">
            <a:extLst>
              <a:ext uri="{FF2B5EF4-FFF2-40B4-BE49-F238E27FC236}">
                <a16:creationId xmlns:a16="http://schemas.microsoft.com/office/drawing/2014/main" id="{4457ED34-8FD7-4334-B58D-DE5268F487B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9">
            <a:extLst>
              <a:ext uri="{FF2B5EF4-FFF2-40B4-BE49-F238E27FC236}">
                <a16:creationId xmlns:a16="http://schemas.microsoft.com/office/drawing/2014/main" id="{DE95361B-2753-4630-8435-D8D6DFA2E2B3}"/>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6" name="Immagine 15">
            <a:extLst>
              <a:ext uri="{FF2B5EF4-FFF2-40B4-BE49-F238E27FC236}">
                <a16:creationId xmlns:a16="http://schemas.microsoft.com/office/drawing/2014/main" id="{9953CB5C-8C23-4943-AA23-507887A04C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EA2B975-3B1B-40A2-9512-420987E4167F}"/>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9" name="Slide Number Placeholder 5">
            <a:extLst>
              <a:ext uri="{FF2B5EF4-FFF2-40B4-BE49-F238E27FC236}">
                <a16:creationId xmlns:a16="http://schemas.microsoft.com/office/drawing/2014/main" id="{2FD83117-18D4-4F50-B150-B24C3ADCCAF6}"/>
              </a:ext>
            </a:extLst>
          </p:cNvPr>
          <p:cNvSpPr>
            <a:spLocks noGrp="1"/>
          </p:cNvSpPr>
          <p:nvPr>
            <p:ph type="sldNum" sz="quarter" idx="11"/>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0"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7092070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sto+grafico piccol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8081963" y="1557338"/>
            <a:ext cx="365378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77519" y="1557338"/>
            <a:ext cx="7305513"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13" name="Text Placeholder 3">
            <a:extLst>
              <a:ext uri="{FF2B5EF4-FFF2-40B4-BE49-F238E27FC236}">
                <a16:creationId xmlns:a16="http://schemas.microsoft.com/office/drawing/2014/main" id="{8FE997AC-2DEF-4982-9219-0DE8E80C2C1D}"/>
              </a:ext>
            </a:extLst>
          </p:cNvPr>
          <p:cNvSpPr>
            <a:spLocks noGrp="1"/>
          </p:cNvSpPr>
          <p:nvPr>
            <p:ph type="body" sz="half" idx="11" hasCustomPrompt="1"/>
          </p:nvPr>
        </p:nvSpPr>
        <p:spPr>
          <a:xfrm>
            <a:off x="8162224" y="1696688"/>
            <a:ext cx="3492000" cy="457200"/>
          </a:xfrm>
        </p:spPr>
        <p:txBody>
          <a:bodyPr lIns="0" tIns="0" rIns="0" bIns="0">
            <a:no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14" name="Content Placeholder 3">
            <a:extLst>
              <a:ext uri="{FF2B5EF4-FFF2-40B4-BE49-F238E27FC236}">
                <a16:creationId xmlns:a16="http://schemas.microsoft.com/office/drawing/2014/main" id="{5014FC49-70B3-48C6-AAEA-1B6DEB762BE4}"/>
              </a:ext>
            </a:extLst>
          </p:cNvPr>
          <p:cNvSpPr>
            <a:spLocks noGrp="1"/>
          </p:cNvSpPr>
          <p:nvPr>
            <p:ph sz="half" idx="2"/>
          </p:nvPr>
        </p:nvSpPr>
        <p:spPr>
          <a:xfrm>
            <a:off x="8162222" y="2261938"/>
            <a:ext cx="3492000" cy="3600000"/>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8" name="Rectangle 8">
            <a:extLst>
              <a:ext uri="{FF2B5EF4-FFF2-40B4-BE49-F238E27FC236}">
                <a16:creationId xmlns:a16="http://schemas.microsoft.com/office/drawing/2014/main" id="{BFF0EAD9-FB2A-4B10-AC7E-2867676F5114}"/>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0">
            <a:extLst>
              <a:ext uri="{FF2B5EF4-FFF2-40B4-BE49-F238E27FC236}">
                <a16:creationId xmlns:a16="http://schemas.microsoft.com/office/drawing/2014/main" id="{4DE85F56-C820-4265-A4F2-F29B8154D702}"/>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9">
            <a:extLst>
              <a:ext uri="{FF2B5EF4-FFF2-40B4-BE49-F238E27FC236}">
                <a16:creationId xmlns:a16="http://schemas.microsoft.com/office/drawing/2014/main" id="{6D6C4BEC-89CF-43B7-9CD5-49EE71B27928}"/>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21" name="Immagine 20">
            <a:extLst>
              <a:ext uri="{FF2B5EF4-FFF2-40B4-BE49-F238E27FC236}">
                <a16:creationId xmlns:a16="http://schemas.microsoft.com/office/drawing/2014/main" id="{665B96CC-8D49-494F-9C8A-BD85351377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ooter Placeholder 4">
            <a:extLst>
              <a:ext uri="{FF2B5EF4-FFF2-40B4-BE49-F238E27FC236}">
                <a16:creationId xmlns:a16="http://schemas.microsoft.com/office/drawing/2014/main" id="{C1DD249C-FFFA-4674-9CB5-ABEFDF50413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48756CF5-11CA-40E9-BF7A-4F15C16E34DC}"/>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5"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095217166"/>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sto piccolo+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25132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8895" y="1557338"/>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436695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436694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6C03E07E-3B47-479C-ADF1-A58628B5A275}"/>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1744056969"/>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fico + colonna libera a destra">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473075" y="1557338"/>
            <a:ext cx="7485063"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8207439" y="1560749"/>
            <a:ext cx="3528947"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0E25EF9-674A-4A68-B7E8-41ACE37CAFAA}"/>
              </a:ext>
            </a:extLst>
          </p:cNvPr>
          <p:cNvSpPr>
            <a:spLocks noGrp="1"/>
          </p:cNvSpPr>
          <p:nvPr>
            <p:ph type="body" sz="half" idx="11" hasCustomPrompt="1"/>
          </p:nvPr>
        </p:nvSpPr>
        <p:spPr>
          <a:xfrm>
            <a:off x="588700" y="1679423"/>
            <a:ext cx="7253812" cy="457386"/>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a:t>
            </a:r>
          </a:p>
        </p:txBody>
      </p:sp>
      <p:sp>
        <p:nvSpPr>
          <p:cNvPr id="21" name="Content Placeholder 3">
            <a:extLst>
              <a:ext uri="{FF2B5EF4-FFF2-40B4-BE49-F238E27FC236}">
                <a16:creationId xmlns:a16="http://schemas.microsoft.com/office/drawing/2014/main" id="{9BCFAF2C-DE26-450A-8C7B-A22A26FF4391}"/>
              </a:ext>
            </a:extLst>
          </p:cNvPr>
          <p:cNvSpPr>
            <a:spLocks noGrp="1"/>
          </p:cNvSpPr>
          <p:nvPr>
            <p:ph sz="half" idx="2"/>
          </p:nvPr>
        </p:nvSpPr>
        <p:spPr>
          <a:xfrm>
            <a:off x="588699" y="2165685"/>
            <a:ext cx="7253813" cy="3704166"/>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D9D4E6DC-14B8-4843-AA1D-57AA39AE5B3E}"/>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91CC3821-0B1E-41AB-852F-4CB74E2EA3CC}"/>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75FDA81B-88AF-4AF4-8B43-18134CE8E446}"/>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12972DC-41D2-4C0E-AD61-A73383B821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51A03A1C-8D78-4F26-8F73-B711C52ED0D9}"/>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13" name="Slide Number Placeholder 5">
            <a:extLst>
              <a:ext uri="{FF2B5EF4-FFF2-40B4-BE49-F238E27FC236}">
                <a16:creationId xmlns:a16="http://schemas.microsoft.com/office/drawing/2014/main" id="{FB3668A3-50F9-4865-BCB1-15BD808B594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22"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375704632"/>
      </p:ext>
    </p:extLst>
  </p:cSld>
  <p:clrMapOvr>
    <a:masterClrMapping/>
  </p:clrMapOvr>
  <p:extLst>
    <p:ext uri="{DCECCB84-F9BA-43D5-87BE-67443E8EF086}">
      <p15:sldGuideLst xmlns:p15="http://schemas.microsoft.com/office/powerpoint/2012/main">
        <p15:guide id="1" orient="horz" pos="3748"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tà testo+metà grafic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8FFAF148-8C21-EB4F-9093-19ADD1A51882}"/>
              </a:ext>
            </a:extLst>
          </p:cNvPr>
          <p:cNvSpPr/>
          <p:nvPr userDrawn="1"/>
        </p:nvSpPr>
        <p:spPr>
          <a:xfrm>
            <a:off x="6256216" y="1557338"/>
            <a:ext cx="5472000" cy="4392612"/>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t-IT"/>
          </a:p>
        </p:txBody>
      </p:sp>
      <p:sp>
        <p:nvSpPr>
          <p:cNvPr id="3" name="Text Placeholder 2"/>
          <p:cNvSpPr>
            <a:spLocks noGrp="1"/>
          </p:cNvSpPr>
          <p:nvPr>
            <p:ph type="body" idx="1"/>
          </p:nvPr>
        </p:nvSpPr>
        <p:spPr>
          <a:xfrm>
            <a:off x="463786" y="1557338"/>
            <a:ext cx="5472000" cy="4392612"/>
          </a:xfrm>
        </p:spPr>
        <p:txBody>
          <a:bodyPr lIns="0" tIns="0" rIns="0" bIns="0" spcCol="360000">
            <a:noAutofit/>
          </a:bodyPr>
          <a:lstStyle>
            <a:lvl1pPr marL="0" indent="0">
              <a:buNone/>
              <a:defRPr sz="1800" b="0">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20" name="Text Placeholder 3">
            <a:extLst>
              <a:ext uri="{FF2B5EF4-FFF2-40B4-BE49-F238E27FC236}">
                <a16:creationId xmlns:a16="http://schemas.microsoft.com/office/drawing/2014/main" id="{1BE1843A-CB5F-4920-B032-23C22AAE931F}"/>
              </a:ext>
            </a:extLst>
          </p:cNvPr>
          <p:cNvSpPr>
            <a:spLocks noGrp="1"/>
          </p:cNvSpPr>
          <p:nvPr>
            <p:ph type="body" sz="half" idx="11" hasCustomPrompt="1"/>
          </p:nvPr>
        </p:nvSpPr>
        <p:spPr>
          <a:xfrm>
            <a:off x="6376432" y="1684420"/>
            <a:ext cx="5231635" cy="457200"/>
          </a:xfrm>
        </p:spPr>
        <p:txBody>
          <a:bodyPr lIns="0" tIns="0" rIns="0" bIns="0">
            <a:normAutofit/>
          </a:bodyPr>
          <a:lstStyle>
            <a:lvl1pPr marL="0" indent="0" algn="ctr">
              <a:buNone/>
              <a:defRPr sz="1400">
                <a:solidFill>
                  <a:srgbClr val="CC2A2A"/>
                </a:solidFill>
                <a:latin typeface="Arial Narrow" panose="020B060602020203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dirty="0"/>
              <a:t>FARE CLIC PER MODIFICARE GLI STILI DEL TESTO DELLO SCHEMA</a:t>
            </a:r>
          </a:p>
        </p:txBody>
      </p:sp>
      <p:sp>
        <p:nvSpPr>
          <p:cNvPr id="21" name="Content Placeholder 3">
            <a:extLst>
              <a:ext uri="{FF2B5EF4-FFF2-40B4-BE49-F238E27FC236}">
                <a16:creationId xmlns:a16="http://schemas.microsoft.com/office/drawing/2014/main" id="{22E57A97-B19C-4884-84CD-94CF8F6244FF}"/>
              </a:ext>
            </a:extLst>
          </p:cNvPr>
          <p:cNvSpPr>
            <a:spLocks noGrp="1"/>
          </p:cNvSpPr>
          <p:nvPr>
            <p:ph sz="half" idx="2"/>
          </p:nvPr>
        </p:nvSpPr>
        <p:spPr>
          <a:xfrm>
            <a:off x="6376432" y="2220577"/>
            <a:ext cx="5231636" cy="3620398"/>
          </a:xfrm>
        </p:spPr>
        <p:txBody>
          <a:bodyPr>
            <a:normAutofit/>
          </a:bodyPr>
          <a:lstStyle>
            <a:lvl1pPr marL="0" indent="0">
              <a:buFontTx/>
              <a:buNone/>
              <a:defRPr sz="1600">
                <a:solidFill>
                  <a:schemeClr val="tx1">
                    <a:lumMod val="75000"/>
                    <a:lumOff val="25000"/>
                  </a:schemeClr>
                </a:solidFill>
              </a:defRPr>
            </a:lvl1pPr>
            <a:lvl2pPr marL="324000" indent="0">
              <a:buFontTx/>
              <a:buNone/>
              <a:defRPr/>
            </a:lvl2pPr>
            <a:lvl3pPr marL="630000" indent="0">
              <a:buFontTx/>
              <a:buNone/>
              <a:defRPr/>
            </a:lvl3pPr>
            <a:lvl4pPr marL="1008000" indent="0">
              <a:buFontTx/>
              <a:buNone/>
              <a:defRPr/>
            </a:lvl4pPr>
            <a:lvl5pPr marL="1368000" indent="0">
              <a:buFontTx/>
              <a:buNone/>
              <a:defRPr/>
            </a:lvl5pPr>
          </a:lstStyle>
          <a:p>
            <a:pPr lvl="0"/>
            <a:r>
              <a:rPr lang="it-IT" dirty="0"/>
              <a:t>Fare clic per modificare gli stili del testo dello schema</a:t>
            </a:r>
          </a:p>
          <a:p>
            <a:pPr lvl="1"/>
            <a:endParaRPr lang="en-US" dirty="0"/>
          </a:p>
        </p:txBody>
      </p:sp>
      <p:sp>
        <p:nvSpPr>
          <p:cNvPr id="15" name="Rectangle 8">
            <a:extLst>
              <a:ext uri="{FF2B5EF4-FFF2-40B4-BE49-F238E27FC236}">
                <a16:creationId xmlns:a16="http://schemas.microsoft.com/office/drawing/2014/main" id="{EBDED907-CBCE-4C48-8974-1732296AB56B}"/>
              </a:ext>
            </a:extLst>
          </p:cNvPr>
          <p:cNvSpPr/>
          <p:nvPr userDrawn="1"/>
        </p:nvSpPr>
        <p:spPr>
          <a:xfrm>
            <a:off x="463550" y="1017025"/>
            <a:ext cx="3708400" cy="72000"/>
          </a:xfrm>
          <a:prstGeom prst="rect">
            <a:avLst/>
          </a:prstGeom>
          <a:solidFill>
            <a:srgbClr val="94263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0">
            <a:extLst>
              <a:ext uri="{FF2B5EF4-FFF2-40B4-BE49-F238E27FC236}">
                <a16:creationId xmlns:a16="http://schemas.microsoft.com/office/drawing/2014/main" id="{F1D4BD23-7064-4A1A-B3B8-22936DC971AB}"/>
              </a:ext>
            </a:extLst>
          </p:cNvPr>
          <p:cNvSpPr/>
          <p:nvPr userDrawn="1"/>
        </p:nvSpPr>
        <p:spPr>
          <a:xfrm>
            <a:off x="4251325" y="1017025"/>
            <a:ext cx="3706813" cy="72000"/>
          </a:xfrm>
          <a:prstGeom prst="rect">
            <a:avLst/>
          </a:prstGeom>
          <a:solidFill>
            <a:srgbClr val="CC2A2A">
              <a:alpha val="98824"/>
            </a:srgb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9">
            <a:extLst>
              <a:ext uri="{FF2B5EF4-FFF2-40B4-BE49-F238E27FC236}">
                <a16:creationId xmlns:a16="http://schemas.microsoft.com/office/drawing/2014/main" id="{45DD4428-CB25-4CE0-B3BD-9E45A9B024CE}"/>
              </a:ext>
            </a:extLst>
          </p:cNvPr>
          <p:cNvSpPr/>
          <p:nvPr userDrawn="1"/>
        </p:nvSpPr>
        <p:spPr>
          <a:xfrm>
            <a:off x="8037513" y="1017025"/>
            <a:ext cx="3708400" cy="72000"/>
          </a:xfrm>
          <a:prstGeom prst="rect">
            <a:avLst/>
          </a:prstGeom>
          <a:solidFill>
            <a:srgbClr val="7B7C7E"/>
          </a:solidFill>
          <a:ln>
            <a:noFill/>
          </a:ln>
          <a:effectLst/>
        </p:spPr>
        <p:style>
          <a:lnRef idx="1">
            <a:schemeClr val="accent1"/>
          </a:lnRef>
          <a:fillRef idx="3">
            <a:schemeClr val="accent1"/>
          </a:fillRef>
          <a:effectRef idx="2">
            <a:schemeClr val="accent1"/>
          </a:effectRef>
          <a:fontRef idx="minor">
            <a:schemeClr val="lt1"/>
          </a:fontRef>
        </p:style>
      </p:sp>
      <p:pic>
        <p:nvPicPr>
          <p:cNvPr id="18" name="Immagine 17">
            <a:extLst>
              <a:ext uri="{FF2B5EF4-FFF2-40B4-BE49-F238E27FC236}">
                <a16:creationId xmlns:a16="http://schemas.microsoft.com/office/drawing/2014/main" id="{ACFFE7A2-271E-4180-8862-1207E565D1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868242" y="6402657"/>
            <a:ext cx="840882" cy="24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Footer Placeholder 4">
            <a:extLst>
              <a:ext uri="{FF2B5EF4-FFF2-40B4-BE49-F238E27FC236}">
                <a16:creationId xmlns:a16="http://schemas.microsoft.com/office/drawing/2014/main" id="{0A34ABB8-E594-41C5-B46B-F19275F5E598}"/>
              </a:ext>
            </a:extLst>
          </p:cNvPr>
          <p:cNvSpPr>
            <a:spLocks noGrp="1"/>
          </p:cNvSpPr>
          <p:nvPr>
            <p:ph type="ftr" sz="quarter" idx="10"/>
          </p:nvPr>
        </p:nvSpPr>
        <p:spPr>
          <a:xfrm>
            <a:off x="898588" y="6394753"/>
            <a:ext cx="9644444" cy="259965"/>
          </a:xfrm>
          <a:prstGeom prst="rect">
            <a:avLst/>
          </a:prstGeom>
        </p:spPr>
        <p:txBody>
          <a:bodyPr vert="horz" lIns="0" tIns="0" rIns="0" bIns="0" rtlCol="0" anchor="b" anchorCtr="0"/>
          <a:lstStyle>
            <a:lvl1pPr algn="l" eaLnBrk="1" fontAlgn="auto" hangingPunct="1">
              <a:spcBef>
                <a:spcPts val="0"/>
              </a:spcBef>
              <a:spcAft>
                <a:spcPts val="0"/>
              </a:spcAft>
              <a:defRPr sz="900" cap="all" dirty="0">
                <a:solidFill>
                  <a:schemeClr val="tx1">
                    <a:lumMod val="65000"/>
                    <a:lumOff val="35000"/>
                  </a:schemeClr>
                </a:solidFill>
                <a:latin typeface="Arial" panose="020B0604020202020204" pitchFamily="34" charset="0"/>
                <a:cs typeface="Arial" panose="020B0604020202020204" pitchFamily="34" charset="0"/>
              </a:defRPr>
            </a:lvl1pPr>
          </a:lstStyle>
          <a:p>
            <a:pPr>
              <a:defRPr/>
            </a:pPr>
            <a:endParaRPr lang="en-US" dirty="0"/>
          </a:p>
        </p:txBody>
      </p:sp>
      <p:sp>
        <p:nvSpPr>
          <p:cNvPr id="24" name="Slide Number Placeholder 5">
            <a:extLst>
              <a:ext uri="{FF2B5EF4-FFF2-40B4-BE49-F238E27FC236}">
                <a16:creationId xmlns:a16="http://schemas.microsoft.com/office/drawing/2014/main" id="{EB9757BE-24B5-4D77-9B24-FA598161B26F}"/>
              </a:ext>
            </a:extLst>
          </p:cNvPr>
          <p:cNvSpPr>
            <a:spLocks noGrp="1"/>
          </p:cNvSpPr>
          <p:nvPr>
            <p:ph type="sldNum" sz="quarter" idx="12"/>
          </p:nvPr>
        </p:nvSpPr>
        <p:spPr>
          <a:xfrm>
            <a:off x="323469" y="6397225"/>
            <a:ext cx="501650" cy="365125"/>
          </a:xfrm>
          <a:prstGeom prst="rect">
            <a:avLst/>
          </a:prstGeom>
        </p:spPr>
        <p:txBody>
          <a:bodyPr vert="horz" lIns="91440" tIns="45720" rIns="91440" bIns="45720" rtlCol="0" anchor="ctr"/>
          <a:lstStyle>
            <a:lvl1pPr algn="ctr" eaLnBrk="1" fontAlgn="auto" hangingPunct="1">
              <a:spcBef>
                <a:spcPts val="0"/>
              </a:spcBef>
              <a:spcAft>
                <a:spcPts val="0"/>
              </a:spcAft>
              <a:defRPr sz="1200" b="1" smtClean="0">
                <a:solidFill>
                  <a:srgbClr val="C00000"/>
                </a:solidFill>
                <a:latin typeface="Arial" panose="020B0604020202020204" pitchFamily="34" charset="0"/>
                <a:cs typeface="Arial" panose="020B0604020202020204" pitchFamily="34" charset="0"/>
              </a:defRPr>
            </a:lvl1pPr>
          </a:lstStyle>
          <a:p>
            <a:pPr>
              <a:defRPr/>
            </a:pPr>
            <a:fld id="{48B4153A-D4C5-4CEF-8992-0D8815C829E3}" type="slidenum">
              <a:rPr lang="en-US" smtClean="0"/>
              <a:pPr>
                <a:defRPr/>
              </a:pPr>
              <a:t>‹N›</a:t>
            </a:fld>
            <a:endParaRPr lang="en-US" dirty="0"/>
          </a:p>
        </p:txBody>
      </p:sp>
      <p:sp>
        <p:nvSpPr>
          <p:cNvPr id="13" name="Title Placeholder 1">
            <a:extLst>
              <a:ext uri="{FF2B5EF4-FFF2-40B4-BE49-F238E27FC236}">
                <a16:creationId xmlns:a16="http://schemas.microsoft.com/office/drawing/2014/main" id="{385672B4-73ED-0645-AF4D-5916A1BEEC00}"/>
              </a:ext>
            </a:extLst>
          </p:cNvPr>
          <p:cNvSpPr>
            <a:spLocks noGrp="1"/>
          </p:cNvSpPr>
          <p:nvPr>
            <p:ph type="title" hasCustomPrompt="1"/>
          </p:nvPr>
        </p:nvSpPr>
        <p:spPr>
          <a:xfrm>
            <a:off x="468895" y="503475"/>
            <a:ext cx="11269308" cy="384721"/>
          </a:xfrm>
          <a:prstGeom prst="rect">
            <a:avLst/>
          </a:prstGeom>
        </p:spPr>
        <p:txBody>
          <a:bodyPr lIns="0" tIns="0" rIns="0" bIns="0" rtlCol="0">
            <a:spAutoFit/>
          </a:bodyPr>
          <a:lstStyle>
            <a:lvl1pPr>
              <a:lnSpc>
                <a:spcPts val="3000"/>
              </a:lnSpc>
              <a:defRPr sz="2800" cap="none" baseline="0"/>
            </a:lvl1pPr>
          </a:lstStyle>
          <a:p>
            <a:r>
              <a:rPr lang="it-IT" dirty="0"/>
              <a:t>Fare clic per modificare lo stile del titolo dello schema</a:t>
            </a:r>
            <a:endParaRPr lang="en-US" dirty="0"/>
          </a:p>
        </p:txBody>
      </p:sp>
    </p:spTree>
    <p:extLst>
      <p:ext uri="{BB962C8B-B14F-4D97-AF65-F5344CB8AC3E}">
        <p14:creationId xmlns:p14="http://schemas.microsoft.com/office/powerpoint/2010/main" val="3690147616"/>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8000" y="939800"/>
            <a:ext cx="1120457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it-IT" altLang="it-IT"/>
              <a:t>Fare clic per modificare lo stile del titolo dello schema</a:t>
            </a:r>
            <a:endParaRPr lang="en-US" altLang="it-IT"/>
          </a:p>
        </p:txBody>
      </p:sp>
      <p:sp>
        <p:nvSpPr>
          <p:cNvPr id="1027" name="Text Placeholder 2"/>
          <p:cNvSpPr>
            <a:spLocks noGrp="1"/>
          </p:cNvSpPr>
          <p:nvPr>
            <p:ph type="body" idx="1"/>
          </p:nvPr>
        </p:nvSpPr>
        <p:spPr bwMode="auto">
          <a:xfrm>
            <a:off x="508000" y="2103438"/>
            <a:ext cx="1120457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p:txBody>
      </p:sp>
    </p:spTree>
  </p:cSld>
  <p:clrMap bg1="lt1" tx1="dk1" bg2="lt2" tx2="dk2" accent1="accent1" accent2="accent2" accent3="accent3" accent4="accent4" accent5="accent5" accent6="accent6" hlink="hlink" folHlink="folHlink"/>
  <p:sldLayoutIdLst>
    <p:sldLayoutId id="2147483719" r:id="rId1"/>
    <p:sldLayoutId id="2147483708" r:id="rId2"/>
    <p:sldLayoutId id="2147483709" r:id="rId3"/>
    <p:sldLayoutId id="2147483710" r:id="rId4"/>
    <p:sldLayoutId id="2147483711" r:id="rId5"/>
    <p:sldLayoutId id="2147483712" r:id="rId6"/>
    <p:sldLayoutId id="2147483713" r:id="rId7"/>
    <p:sldLayoutId id="2147483720" r:id="rId8"/>
    <p:sldLayoutId id="2147483714" r:id="rId9"/>
    <p:sldLayoutId id="2147483716" r:id="rId10"/>
    <p:sldLayoutId id="2147483715" r:id="rId11"/>
    <p:sldLayoutId id="2147483717" r:id="rId12"/>
    <p:sldLayoutId id="2147483718" r:id="rId13"/>
  </p:sldLayoutIdLst>
  <p:hf hdr="0" dt="0"/>
  <p:txStyles>
    <p:titleStyle>
      <a:lvl1pPr algn="l" defTabSz="457200" rtl="0" fontAlgn="base">
        <a:spcBef>
          <a:spcPct val="0"/>
        </a:spcBef>
        <a:spcAft>
          <a:spcPct val="0"/>
        </a:spcAft>
        <a:defRPr sz="2400" b="1" kern="1200">
          <a:solidFill>
            <a:srgbClr val="595959"/>
          </a:solidFill>
          <a:latin typeface="Arial" panose="020B0604020202020204" pitchFamily="34" charset="0"/>
          <a:ea typeface="+mj-ea"/>
          <a:cs typeface="Arial" panose="020B0604020202020204" pitchFamily="34" charset="0"/>
        </a:defRPr>
      </a:lvl1pPr>
      <a:lvl2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2pPr>
      <a:lvl3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3pPr>
      <a:lvl4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4pPr>
      <a:lvl5pPr algn="l" defTabSz="457200" rtl="0" fontAlgn="base">
        <a:spcBef>
          <a:spcPct val="0"/>
        </a:spcBef>
        <a:spcAft>
          <a:spcPct val="0"/>
        </a:spcAft>
        <a:defRPr sz="2400" b="1">
          <a:solidFill>
            <a:srgbClr val="595959"/>
          </a:solidFill>
          <a:latin typeface="Arial" panose="020B0604020202020204" pitchFamily="34" charset="0"/>
          <a:cs typeface="Arial" panose="020B0604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rtl="0" fontAlgn="t">
        <a:spcBef>
          <a:spcPct val="0"/>
        </a:spcBef>
        <a:spcAft>
          <a:spcPts val="1200"/>
        </a:spcAft>
        <a:buClr>
          <a:srgbClr val="CC2A2A"/>
        </a:buClr>
        <a:buSzPct val="100000"/>
        <a:defRPr kern="1200">
          <a:solidFill>
            <a:schemeClr val="tx2"/>
          </a:solidFill>
          <a:latin typeface="Arial" panose="020B0604020202020204" pitchFamily="34" charset="0"/>
          <a:ea typeface="+mn-ea"/>
          <a:cs typeface="Arial" panose="020B0604020202020204" pitchFamily="34" charset="0"/>
        </a:defRPr>
      </a:lvl1pPr>
      <a:lvl2pPr marL="323850" algn="l" defTabSz="457200" rtl="0" fontAlgn="base">
        <a:spcBef>
          <a:spcPct val="20000"/>
        </a:spcBef>
        <a:spcAft>
          <a:spcPts val="600"/>
        </a:spcAft>
        <a:buClr>
          <a:srgbClr val="CC2A2A"/>
        </a:buClr>
        <a:buSzPct val="100000"/>
        <a:defRPr sz="1600" kern="1200">
          <a:solidFill>
            <a:schemeClr val="tx2"/>
          </a:solidFill>
          <a:latin typeface="Arial" panose="020B0604020202020204" pitchFamily="34" charset="0"/>
          <a:ea typeface="+mn-ea"/>
          <a:cs typeface="Arial" panose="020B0604020202020204" pitchFamily="34" charset="0"/>
        </a:defRPr>
      </a:lvl2pPr>
      <a:lvl3pPr marL="628650" algn="l" defTabSz="457200" rtl="0" fontAlgn="base">
        <a:spcBef>
          <a:spcPct val="20000"/>
        </a:spcBef>
        <a:spcAft>
          <a:spcPts val="600"/>
        </a:spcAft>
        <a:buClr>
          <a:srgbClr val="CC2A2A"/>
        </a:buClr>
        <a:buSzPct val="100000"/>
        <a:defRPr sz="1400" kern="1200">
          <a:solidFill>
            <a:schemeClr val="tx2"/>
          </a:solidFill>
          <a:latin typeface="Arial" panose="020B0604020202020204" pitchFamily="34" charset="0"/>
          <a:ea typeface="+mn-ea"/>
          <a:cs typeface="Arial" panose="020B0604020202020204" pitchFamily="34" charset="0"/>
        </a:defRPr>
      </a:lvl3pPr>
      <a:lvl4pPr marL="1006475"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4pPr>
      <a:lvl5pPr marL="1366838" algn="l" defTabSz="457200" rtl="0" fontAlgn="base">
        <a:spcBef>
          <a:spcPct val="20000"/>
        </a:spcBef>
        <a:spcAft>
          <a:spcPts val="600"/>
        </a:spcAft>
        <a:buClr>
          <a:srgbClr val="CC2A2A"/>
        </a:buClr>
        <a:buSzPct val="100000"/>
        <a:defRPr sz="1200" kern="1200">
          <a:solidFill>
            <a:schemeClr val="tx2"/>
          </a:solidFill>
          <a:latin typeface="Arial" panose="020B0604020202020204" pitchFamily="34" charset="0"/>
          <a:ea typeface="+mn-ea"/>
          <a:cs typeface="Arial" panose="020B060402020202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jfif"/></Relationships>
</file>

<file path=ppt/slides/_rels/slide11.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jfi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f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jfif"/><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sdv.dev/sdv"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francesco.pugliese@istat.it"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0BFAD7-8051-44E7-952E-F8647A1CBD0F}"/>
              </a:ext>
            </a:extLst>
          </p:cNvPr>
          <p:cNvSpPr>
            <a:spLocks noGrp="1"/>
          </p:cNvSpPr>
          <p:nvPr>
            <p:ph type="ctrTitle"/>
          </p:nvPr>
        </p:nvSpPr>
        <p:spPr>
          <a:xfrm>
            <a:off x="469184" y="2801909"/>
            <a:ext cx="11184450" cy="2782819"/>
          </a:xfrm>
        </p:spPr>
        <p:txBody>
          <a:bodyPr>
            <a:normAutofit fontScale="90000"/>
          </a:bodyPr>
          <a:lstStyle/>
          <a:p>
            <a:r>
              <a:rPr lang="it-IT" b="1" dirty="0" smtClean="0"/>
              <a:t/>
            </a:r>
            <a:br>
              <a:rPr lang="it-IT" b="1" dirty="0" smtClean="0"/>
            </a:br>
            <a:r>
              <a:rPr lang="it-IT" sz="4400" b="1" u="sng" dirty="0" smtClean="0"/>
              <a:t>A</a:t>
            </a:r>
            <a:r>
              <a:rPr lang="en-US" sz="4400" b="1" u="sng" dirty="0" err="1" smtClean="0"/>
              <a:t>rtificial</a:t>
            </a:r>
            <a:r>
              <a:rPr lang="en-US" sz="4400" b="1" u="sng" dirty="0" smtClean="0"/>
              <a:t> </a:t>
            </a:r>
            <a:r>
              <a:rPr lang="en-US" sz="4400" b="1" u="sng" dirty="0"/>
              <a:t>Intelligence as a driver for Innovation in Official </a:t>
            </a:r>
            <a:r>
              <a:rPr lang="en-US" sz="4400" b="1" u="sng" dirty="0" smtClean="0"/>
              <a:t>Statistics</a:t>
            </a:r>
            <a:r>
              <a:rPr lang="en-US" sz="4400" b="1" dirty="0" smtClean="0"/>
              <a:t/>
            </a:r>
            <a:br>
              <a:rPr lang="en-US" sz="4400" b="1" dirty="0" smtClean="0"/>
            </a:br>
            <a:r>
              <a:rPr lang="en-US" sz="4400" b="1" dirty="0" smtClean="0"/>
              <a:t>Francesco Pugliese, </a:t>
            </a:r>
            <a:r>
              <a:rPr lang="it-IT" sz="4400" dirty="0"/>
              <a:t>Central </a:t>
            </a:r>
            <a:r>
              <a:rPr lang="it-IT" sz="4400" dirty="0" err="1"/>
              <a:t>Directorate</a:t>
            </a:r>
            <a:r>
              <a:rPr lang="it-IT" sz="4400" dirty="0"/>
              <a:t> for </a:t>
            </a:r>
            <a:r>
              <a:rPr lang="it-IT" sz="4400" dirty="0" err="1"/>
              <a:t>Methodology</a:t>
            </a:r>
            <a:r>
              <a:rPr lang="it-IT" sz="4400" dirty="0"/>
              <a:t> and Design of Statistical </a:t>
            </a:r>
            <a:r>
              <a:rPr lang="it-IT" sz="4400" dirty="0" err="1" smtClean="0"/>
              <a:t>Processes</a:t>
            </a:r>
            <a:r>
              <a:rPr lang="it-IT" sz="4400" dirty="0" smtClean="0"/>
              <a:t>, </a:t>
            </a:r>
            <a:r>
              <a:rPr lang="en-US" sz="4400" b="1" dirty="0" err="1" smtClean="0"/>
              <a:t>Istat</a:t>
            </a:r>
            <a:r>
              <a:rPr lang="en-US" b="1" dirty="0" smtClean="0"/>
              <a:t/>
            </a:r>
            <a:br>
              <a:rPr lang="en-US" b="1" dirty="0" smtClean="0"/>
            </a:br>
            <a:r>
              <a:rPr lang="it-IT" b="1" dirty="0" smtClean="0"/>
              <a:t/>
            </a:r>
            <a:br>
              <a:rPr lang="it-IT" b="1" dirty="0" smtClean="0"/>
            </a:br>
            <a:r>
              <a:rPr lang="it-IT" sz="2700" b="1" dirty="0" smtClean="0"/>
              <a:t>ARTIFICIAL </a:t>
            </a:r>
            <a:r>
              <a:rPr lang="it-IT" sz="2700" b="1" dirty="0"/>
              <a:t>INTELLIGENCE AND OFFICIAL STATISTICS: THE NEW FRONTIER OF INNOVATION</a:t>
            </a:r>
            <a:r>
              <a:rPr lang="it-IT" sz="2700" dirty="0"/>
              <a:t/>
            </a:r>
            <a:br>
              <a:rPr lang="it-IT" sz="2700" dirty="0"/>
            </a:br>
            <a:r>
              <a:rPr lang="it-IT" sz="2700" dirty="0"/>
              <a:t>Caserta | 12 </a:t>
            </a:r>
            <a:r>
              <a:rPr lang="it-IT" sz="2700" dirty="0" err="1"/>
              <a:t>November</a:t>
            </a:r>
            <a:r>
              <a:rPr lang="it-IT" sz="2700" dirty="0"/>
              <a:t> 2025 | </a:t>
            </a:r>
            <a:r>
              <a:rPr lang="it-IT" sz="2700" dirty="0" err="1"/>
              <a:t>University</a:t>
            </a:r>
            <a:r>
              <a:rPr lang="it-IT" sz="2700" dirty="0"/>
              <a:t> of Campania “Luigi Vanvitelli” | </a:t>
            </a:r>
            <a:r>
              <a:rPr lang="it-IT" sz="2700" dirty="0" err="1"/>
              <a:t>Department</a:t>
            </a:r>
            <a:r>
              <a:rPr lang="it-IT" sz="2700" dirty="0"/>
              <a:t> of </a:t>
            </a:r>
            <a:r>
              <a:rPr lang="it-IT" sz="2700" dirty="0" err="1"/>
              <a:t>Mathematics</a:t>
            </a:r>
            <a:r>
              <a:rPr lang="it-IT" sz="2700" dirty="0"/>
              <a:t> and </a:t>
            </a:r>
            <a:r>
              <a:rPr lang="it-IT" sz="2700" dirty="0" err="1"/>
              <a:t>Physics</a:t>
            </a:r>
            <a:r>
              <a:rPr lang="it-IT" sz="2700" dirty="0"/>
              <a:t> </a:t>
            </a:r>
            <a:r>
              <a:rPr lang="it-IT" sz="2700" dirty="0" smtClean="0"/>
              <a:t>| Abramo Lincoln Street, 5</a:t>
            </a:r>
            <a:r>
              <a:rPr lang="it-IT" sz="2700" dirty="0"/>
              <a:t/>
            </a:r>
            <a:br>
              <a:rPr lang="it-IT" sz="2700" dirty="0"/>
            </a:br>
            <a:r>
              <a:rPr lang="it-IT" sz="2700" b="1" dirty="0"/>
              <a:t>QUINDICESIMA GIORNATA ITALIANA DELLA STATISTICA </a:t>
            </a:r>
            <a:r>
              <a:rPr lang="it-IT" sz="2700" dirty="0"/>
              <a:t/>
            </a:r>
            <a:br>
              <a:rPr lang="it-IT" sz="2700" dirty="0"/>
            </a:br>
            <a:r>
              <a:rPr lang="en-US" dirty="0" smtClean="0"/>
              <a:t/>
            </a:r>
            <a:br>
              <a:rPr lang="en-US" dirty="0" smtClean="0"/>
            </a:br>
            <a:r>
              <a:rPr lang="en-US" sz="2400" dirty="0" smtClean="0"/>
              <a:t/>
            </a:r>
            <a:br>
              <a:rPr lang="en-US" sz="2400" dirty="0" smtClean="0"/>
            </a:br>
            <a:endParaRPr lang="it-IT" sz="2400" dirty="0"/>
          </a:p>
        </p:txBody>
      </p:sp>
      <p:sp>
        <p:nvSpPr>
          <p:cNvPr id="3" name="Segnaposto testo 2">
            <a:extLst>
              <a:ext uri="{FF2B5EF4-FFF2-40B4-BE49-F238E27FC236}">
                <a16:creationId xmlns:a16="http://schemas.microsoft.com/office/drawing/2014/main" id="{ADFE67CC-0EAE-4BEC-A961-535FE506AA10}"/>
              </a:ext>
            </a:extLst>
          </p:cNvPr>
          <p:cNvSpPr>
            <a:spLocks noGrp="1"/>
          </p:cNvSpPr>
          <p:nvPr>
            <p:ph type="body" idx="1"/>
          </p:nvPr>
        </p:nvSpPr>
        <p:spPr>
          <a:xfrm>
            <a:off x="469184" y="6495314"/>
            <a:ext cx="7481115" cy="179536"/>
          </a:xfrm>
        </p:spPr>
        <p:txBody>
          <a:bodyPr/>
          <a:lstStyle/>
          <a:p>
            <a:r>
              <a:rPr lang="it-IT" dirty="0"/>
              <a:t>Istat | DCME | MEC</a:t>
            </a:r>
          </a:p>
        </p:txBody>
      </p:sp>
      <p:pic>
        <p:nvPicPr>
          <p:cNvPr id="7" name="Immagine 6"/>
          <p:cNvPicPr/>
          <p:nvPr/>
        </p:nvPicPr>
        <p:blipFill>
          <a:blip r:embed="rId3" cstate="print">
            <a:extLst>
              <a:ext uri="{28A0092B-C50C-407E-A947-70E740481C1C}">
                <a14:useLocalDpi xmlns:a14="http://schemas.microsoft.com/office/drawing/2010/main" val="0"/>
              </a:ext>
            </a:extLst>
          </a:blip>
          <a:stretch>
            <a:fillRect/>
          </a:stretch>
        </p:blipFill>
        <p:spPr>
          <a:xfrm>
            <a:off x="10153564" y="5232480"/>
            <a:ext cx="1539433" cy="1417440"/>
          </a:xfrm>
          <a:prstGeom prst="rect">
            <a:avLst/>
          </a:prstGeom>
        </p:spPr>
      </p:pic>
      <p:pic>
        <p:nvPicPr>
          <p:cNvPr id="8" name="Immagine 7" descr="Immagine che contiene Carattere, testo, schermata, Elementi grafici&#10;&#10;Descrizione generata automaticamente"/>
          <p:cNvPicPr/>
          <p:nvPr/>
        </p:nvPicPr>
        <p:blipFill>
          <a:blip r:embed="rId4" cstate="print">
            <a:extLst>
              <a:ext uri="{28A0092B-C50C-407E-A947-70E740481C1C}">
                <a14:useLocalDpi xmlns:a14="http://schemas.microsoft.com/office/drawing/2010/main" val="0"/>
              </a:ext>
            </a:extLst>
          </a:blip>
          <a:stretch>
            <a:fillRect/>
          </a:stretch>
        </p:blipFill>
        <p:spPr>
          <a:xfrm>
            <a:off x="7568652" y="5284501"/>
            <a:ext cx="2277600" cy="1390349"/>
          </a:xfrm>
          <a:prstGeom prst="rect">
            <a:avLst/>
          </a:prstGeom>
        </p:spPr>
      </p:pic>
      <p:sp>
        <p:nvSpPr>
          <p:cNvPr id="9" name="Segnaposto testo 8"/>
          <p:cNvSpPr>
            <a:spLocks noGrp="1"/>
          </p:cNvSpPr>
          <p:nvPr>
            <p:ph type="body" idx="11"/>
          </p:nvPr>
        </p:nvSpPr>
        <p:spPr/>
        <p:txBody>
          <a:bodyPr/>
          <a:lstStyle/>
          <a:p>
            <a:endParaRPr lang="it-IT" dirty="0"/>
          </a:p>
        </p:txBody>
      </p:sp>
      <p:sp>
        <p:nvSpPr>
          <p:cNvPr id="10" name="Segnaposto testo 9"/>
          <p:cNvSpPr>
            <a:spLocks noGrp="1"/>
          </p:cNvSpPr>
          <p:nvPr>
            <p:ph type="body" idx="12"/>
          </p:nvPr>
        </p:nvSpPr>
        <p:spPr/>
        <p:txBody>
          <a:bodyPr/>
          <a:lstStyle/>
          <a:p>
            <a:endParaRPr lang="it-IT"/>
          </a:p>
        </p:txBody>
      </p:sp>
    </p:spTree>
    <p:extLst>
      <p:ext uri="{BB962C8B-B14F-4D97-AF65-F5344CB8AC3E}">
        <p14:creationId xmlns:p14="http://schemas.microsoft.com/office/powerpoint/2010/main" val="27307022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10</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a:t>
            </a:r>
            <a:r>
              <a:rPr lang="it-IT" dirty="0" smtClean="0"/>
              <a:t>Random </a:t>
            </a:r>
            <a:r>
              <a:rPr lang="it-IT" dirty="0" err="1" smtClean="0"/>
              <a:t>Forest</a:t>
            </a:r>
            <a:r>
              <a:rPr lang="it-IT" dirty="0" smtClean="0"/>
              <a:t> and </a:t>
            </a:r>
            <a:r>
              <a:rPr lang="it-IT" dirty="0" err="1" smtClean="0"/>
              <a:t>XGBoost</a:t>
            </a:r>
            <a:endParaRPr lang="it-IT" dirty="0"/>
          </a:p>
        </p:txBody>
      </p:sp>
      <p:sp>
        <p:nvSpPr>
          <p:cNvPr id="14" name="Rettangolo 13"/>
          <p:cNvSpPr/>
          <p:nvPr/>
        </p:nvSpPr>
        <p:spPr>
          <a:xfrm>
            <a:off x="574294" y="1296058"/>
            <a:ext cx="6602010" cy="5016758"/>
          </a:xfrm>
          <a:prstGeom prst="rect">
            <a:avLst/>
          </a:prstGeom>
        </p:spPr>
        <p:txBody>
          <a:bodyPr wrap="square">
            <a:spAutoFit/>
          </a:bodyPr>
          <a:lstStyle/>
          <a:p>
            <a:pPr marL="342900" indent="-342900">
              <a:buFont typeface="Wingdings" panose="05000000000000000000" pitchFamily="2" charset="2"/>
              <a:buChar char="ü"/>
            </a:pPr>
            <a:r>
              <a:rPr lang="en-US" sz="2000" dirty="0">
                <a:latin typeface="+mj-lt"/>
              </a:rPr>
              <a:t>All categorical columns are first converted to numeric values using </a:t>
            </a:r>
            <a:r>
              <a:rPr lang="en-US" sz="2000" i="1" dirty="0">
                <a:latin typeface="+mj-lt"/>
              </a:rPr>
              <a:t>target encoding</a:t>
            </a:r>
            <a:r>
              <a:rPr lang="en-US" sz="2000" dirty="0">
                <a:latin typeface="+mj-lt"/>
              </a:rPr>
              <a:t> to allow Random Forest models to process them</a:t>
            </a:r>
            <a:r>
              <a:rPr lang="en-US" sz="2000" dirty="0" smtClean="0">
                <a:latin typeface="+mj-lt"/>
              </a:rPr>
              <a:t>.  </a:t>
            </a:r>
            <a:r>
              <a:rPr lang="it-IT" altLang="it-IT" sz="2000" dirty="0" smtClean="0">
                <a:latin typeface="+mj-lt"/>
              </a:rPr>
              <a:t>For </a:t>
            </a:r>
            <a:r>
              <a:rPr lang="it-IT" altLang="it-IT" sz="2000" dirty="0" err="1">
                <a:latin typeface="+mj-lt"/>
              </a:rPr>
              <a:t>each</a:t>
            </a:r>
            <a:r>
              <a:rPr lang="it-IT" altLang="it-IT" sz="2000" dirty="0">
                <a:latin typeface="+mj-lt"/>
              </a:rPr>
              <a:t> </a:t>
            </a:r>
            <a:r>
              <a:rPr lang="it-IT" altLang="it-IT" sz="2000" dirty="0" err="1">
                <a:latin typeface="+mj-lt"/>
              </a:rPr>
              <a:t>column</a:t>
            </a:r>
            <a:r>
              <a:rPr lang="it-IT" altLang="it-IT" sz="2000" dirty="0">
                <a:latin typeface="+mj-lt"/>
              </a:rPr>
              <a:t> in the </a:t>
            </a:r>
            <a:r>
              <a:rPr lang="it-IT" altLang="it-IT" sz="2000" dirty="0" err="1">
                <a:latin typeface="+mj-lt"/>
              </a:rPr>
              <a:t>dataset</a:t>
            </a:r>
            <a:r>
              <a:rPr lang="it-IT" altLang="it-IT" sz="2000" dirty="0">
                <a:latin typeface="+mj-lt"/>
              </a:rPr>
              <a:t>, the </a:t>
            </a:r>
            <a:r>
              <a:rPr lang="it-IT" altLang="it-IT" sz="2000" dirty="0" err="1">
                <a:latin typeface="+mj-lt"/>
              </a:rPr>
              <a:t>algorithm</a:t>
            </a:r>
            <a:r>
              <a:rPr lang="it-IT" altLang="it-IT" sz="2000" dirty="0">
                <a:latin typeface="+mj-lt"/>
              </a:rPr>
              <a:t> </a:t>
            </a:r>
            <a:r>
              <a:rPr lang="it-IT" altLang="it-IT" sz="2000" dirty="0" err="1">
                <a:latin typeface="+mj-lt"/>
              </a:rPr>
              <a:t>treats</a:t>
            </a:r>
            <a:r>
              <a:rPr lang="it-IT" altLang="it-IT" sz="2000" dirty="0">
                <a:latin typeface="+mj-lt"/>
              </a:rPr>
              <a:t> </a:t>
            </a:r>
            <a:r>
              <a:rPr lang="it-IT" altLang="it-IT" sz="2000" dirty="0" err="1">
                <a:latin typeface="+mj-lt"/>
              </a:rPr>
              <a:t>it</a:t>
            </a:r>
            <a:r>
              <a:rPr lang="it-IT" altLang="it-IT" sz="2000" dirty="0">
                <a:latin typeface="+mj-lt"/>
              </a:rPr>
              <a:t> </a:t>
            </a:r>
            <a:r>
              <a:rPr lang="it-IT" altLang="it-IT" sz="2000" dirty="0" err="1">
                <a:latin typeface="+mj-lt"/>
              </a:rPr>
              <a:t>as</a:t>
            </a:r>
            <a:r>
              <a:rPr lang="it-IT" altLang="it-IT" sz="2000" dirty="0">
                <a:latin typeface="+mj-lt"/>
              </a:rPr>
              <a:t> the </a:t>
            </a:r>
            <a:r>
              <a:rPr lang="it-IT" altLang="it-IT" sz="2000" b="1" dirty="0">
                <a:latin typeface="+mj-lt"/>
              </a:rPr>
              <a:t>target to be </a:t>
            </a:r>
            <a:r>
              <a:rPr lang="it-IT" altLang="it-IT" sz="2000" b="1" dirty="0" err="1" smtClean="0">
                <a:latin typeface="+mj-lt"/>
              </a:rPr>
              <a:t>predicted</a:t>
            </a:r>
            <a:r>
              <a:rPr lang="it-IT" altLang="it-IT" sz="2000" dirty="0" smtClean="0">
                <a:latin typeface="+mj-lt"/>
              </a:rPr>
              <a:t>: a) </a:t>
            </a:r>
            <a:r>
              <a:rPr lang="it-IT" altLang="it-IT" sz="2000" dirty="0" err="1" smtClean="0">
                <a:latin typeface="+mj-lt"/>
              </a:rPr>
              <a:t>If</a:t>
            </a:r>
            <a:r>
              <a:rPr lang="it-IT" altLang="it-IT" sz="2000" dirty="0" smtClean="0">
                <a:latin typeface="+mj-lt"/>
              </a:rPr>
              <a:t> </a:t>
            </a:r>
            <a:r>
              <a:rPr lang="it-IT" altLang="it-IT" sz="2000" dirty="0">
                <a:latin typeface="+mj-lt"/>
              </a:rPr>
              <a:t>the </a:t>
            </a:r>
            <a:r>
              <a:rPr lang="it-IT" altLang="it-IT" sz="2000" dirty="0" err="1">
                <a:latin typeface="+mj-lt"/>
              </a:rPr>
              <a:t>column</a:t>
            </a:r>
            <a:r>
              <a:rPr lang="it-IT" altLang="it-IT" sz="2000" dirty="0">
                <a:latin typeface="+mj-lt"/>
              </a:rPr>
              <a:t> </a:t>
            </a:r>
            <a:r>
              <a:rPr lang="it-IT" altLang="it-IT" sz="2000" dirty="0" err="1">
                <a:latin typeface="+mj-lt"/>
              </a:rPr>
              <a:t>is</a:t>
            </a:r>
            <a:r>
              <a:rPr lang="it-IT" altLang="it-IT" sz="2000" dirty="0">
                <a:latin typeface="+mj-lt"/>
              </a:rPr>
              <a:t> </a:t>
            </a:r>
            <a:r>
              <a:rPr lang="it-IT" altLang="it-IT" sz="2000" dirty="0" err="1">
                <a:latin typeface="+mj-lt"/>
              </a:rPr>
              <a:t>categorical</a:t>
            </a:r>
            <a:r>
              <a:rPr lang="it-IT" altLang="it-IT" sz="2000" dirty="0">
                <a:latin typeface="+mj-lt"/>
              </a:rPr>
              <a:t> </a:t>
            </a:r>
            <a:r>
              <a:rPr lang="it-IT" altLang="it-IT" sz="2000" dirty="0" err="1" smtClean="0">
                <a:latin typeface="+mj-lt"/>
              </a:rPr>
              <a:t>then</a:t>
            </a:r>
            <a:r>
              <a:rPr lang="it-IT" altLang="it-IT" sz="2000" dirty="0" smtClean="0">
                <a:latin typeface="+mj-lt"/>
              </a:rPr>
              <a:t> use </a:t>
            </a:r>
            <a:r>
              <a:rPr lang="it-IT" altLang="it-IT" sz="2000" dirty="0" err="1" smtClean="0">
                <a:latin typeface="+mj-lt"/>
              </a:rPr>
              <a:t>RandomForestClassifier</a:t>
            </a:r>
            <a:r>
              <a:rPr lang="it-IT" altLang="it-IT" sz="2000" dirty="0" smtClean="0">
                <a:latin typeface="+mj-lt"/>
              </a:rPr>
              <a:t> b) </a:t>
            </a:r>
            <a:r>
              <a:rPr lang="it-IT" altLang="it-IT" sz="2000" dirty="0" err="1" smtClean="0">
                <a:latin typeface="+mj-lt"/>
              </a:rPr>
              <a:t>If</a:t>
            </a:r>
            <a:r>
              <a:rPr lang="it-IT" altLang="it-IT" sz="2000" dirty="0" smtClean="0">
                <a:latin typeface="+mj-lt"/>
              </a:rPr>
              <a:t> </a:t>
            </a:r>
            <a:r>
              <a:rPr lang="it-IT" altLang="it-IT" sz="2000" dirty="0">
                <a:latin typeface="+mj-lt"/>
              </a:rPr>
              <a:t>the </a:t>
            </a:r>
            <a:r>
              <a:rPr lang="it-IT" altLang="it-IT" sz="2000" dirty="0" err="1">
                <a:latin typeface="+mj-lt"/>
              </a:rPr>
              <a:t>column</a:t>
            </a:r>
            <a:r>
              <a:rPr lang="it-IT" altLang="it-IT" sz="2000" dirty="0">
                <a:latin typeface="+mj-lt"/>
              </a:rPr>
              <a:t> </a:t>
            </a:r>
            <a:r>
              <a:rPr lang="it-IT" altLang="it-IT" sz="2000" dirty="0" err="1">
                <a:latin typeface="+mj-lt"/>
              </a:rPr>
              <a:t>is</a:t>
            </a:r>
            <a:r>
              <a:rPr lang="it-IT" altLang="it-IT" sz="2000" dirty="0">
                <a:latin typeface="+mj-lt"/>
              </a:rPr>
              <a:t> </a:t>
            </a:r>
            <a:r>
              <a:rPr lang="it-IT" altLang="it-IT" sz="2000" dirty="0" err="1">
                <a:latin typeface="+mj-lt"/>
              </a:rPr>
              <a:t>numeric</a:t>
            </a:r>
            <a:r>
              <a:rPr lang="it-IT" altLang="it-IT" sz="2000" dirty="0">
                <a:latin typeface="+mj-lt"/>
              </a:rPr>
              <a:t> </a:t>
            </a:r>
            <a:r>
              <a:rPr lang="it-IT" altLang="it-IT" sz="2000" dirty="0" err="1" smtClean="0">
                <a:latin typeface="+mj-lt"/>
              </a:rPr>
              <a:t>then</a:t>
            </a:r>
            <a:r>
              <a:rPr lang="it-IT" altLang="it-IT" sz="2000" dirty="0" smtClean="0">
                <a:latin typeface="+mj-lt"/>
              </a:rPr>
              <a:t> use </a:t>
            </a:r>
            <a:r>
              <a:rPr lang="it-IT" altLang="it-IT" sz="2000" dirty="0" err="1" smtClean="0">
                <a:latin typeface="+mj-lt"/>
              </a:rPr>
              <a:t>RandomForestRegressor</a:t>
            </a:r>
            <a:r>
              <a:rPr lang="it-IT" altLang="it-IT" sz="2000" dirty="0" smtClean="0">
                <a:latin typeface="+mj-lt"/>
              </a:rPr>
              <a:t>.  The </a:t>
            </a:r>
            <a:r>
              <a:rPr lang="it-IT" altLang="it-IT" sz="2000" dirty="0" err="1">
                <a:latin typeface="+mj-lt"/>
              </a:rPr>
              <a:t>chosen</a:t>
            </a:r>
            <a:r>
              <a:rPr lang="it-IT" altLang="it-IT" sz="2000" dirty="0">
                <a:latin typeface="+mj-lt"/>
              </a:rPr>
              <a:t> Random </a:t>
            </a:r>
            <a:r>
              <a:rPr lang="it-IT" altLang="it-IT" sz="2000" dirty="0" err="1">
                <a:latin typeface="+mj-lt"/>
              </a:rPr>
              <a:t>Forest</a:t>
            </a:r>
            <a:r>
              <a:rPr lang="it-IT" altLang="it-IT" sz="2000" dirty="0">
                <a:latin typeface="+mj-lt"/>
              </a:rPr>
              <a:t> model </a:t>
            </a:r>
            <a:r>
              <a:rPr lang="it-IT" altLang="it-IT" sz="2000" dirty="0" err="1">
                <a:latin typeface="+mj-lt"/>
              </a:rPr>
              <a:t>is</a:t>
            </a:r>
            <a:r>
              <a:rPr lang="it-IT" altLang="it-IT" sz="2000" dirty="0">
                <a:latin typeface="+mj-lt"/>
              </a:rPr>
              <a:t> </a:t>
            </a:r>
            <a:r>
              <a:rPr lang="it-IT" altLang="it-IT" sz="2000" dirty="0" err="1">
                <a:latin typeface="+mj-lt"/>
              </a:rPr>
              <a:t>trained</a:t>
            </a:r>
            <a:r>
              <a:rPr lang="it-IT" altLang="it-IT" sz="2000" dirty="0">
                <a:latin typeface="+mj-lt"/>
              </a:rPr>
              <a:t> to </a:t>
            </a:r>
            <a:r>
              <a:rPr lang="it-IT" altLang="it-IT" sz="2000" dirty="0" err="1">
                <a:latin typeface="+mj-lt"/>
              </a:rPr>
              <a:t>learn</a:t>
            </a:r>
            <a:r>
              <a:rPr lang="it-IT" altLang="it-IT" sz="2000" dirty="0">
                <a:latin typeface="+mj-lt"/>
              </a:rPr>
              <a:t> </a:t>
            </a:r>
            <a:r>
              <a:rPr lang="it-IT" altLang="it-IT" sz="2000" dirty="0" err="1">
                <a:latin typeface="+mj-lt"/>
              </a:rPr>
              <a:t>how</a:t>
            </a:r>
            <a:r>
              <a:rPr lang="it-IT" altLang="it-IT" sz="2000" dirty="0">
                <a:latin typeface="+mj-lt"/>
              </a:rPr>
              <a:t> </a:t>
            </a:r>
            <a:r>
              <a:rPr lang="it-IT" altLang="it-IT" sz="2000" dirty="0" err="1">
                <a:latin typeface="+mj-lt"/>
              </a:rPr>
              <a:t>this</a:t>
            </a:r>
            <a:r>
              <a:rPr lang="it-IT" altLang="it-IT" sz="2000" dirty="0">
                <a:latin typeface="+mj-lt"/>
              </a:rPr>
              <a:t> </a:t>
            </a:r>
            <a:r>
              <a:rPr lang="it-IT" altLang="it-IT" sz="2000" dirty="0" err="1">
                <a:latin typeface="+mj-lt"/>
              </a:rPr>
              <a:t>column</a:t>
            </a:r>
            <a:r>
              <a:rPr lang="it-IT" altLang="it-IT" sz="2000" dirty="0">
                <a:latin typeface="+mj-lt"/>
              </a:rPr>
              <a:t> </a:t>
            </a:r>
            <a:r>
              <a:rPr lang="it-IT" altLang="it-IT" sz="2000" dirty="0" err="1">
                <a:latin typeface="+mj-lt"/>
              </a:rPr>
              <a:t>depends</a:t>
            </a:r>
            <a:r>
              <a:rPr lang="it-IT" altLang="it-IT" sz="2000" dirty="0">
                <a:latin typeface="+mj-lt"/>
              </a:rPr>
              <a:t> on the </a:t>
            </a:r>
            <a:r>
              <a:rPr lang="it-IT" altLang="it-IT" sz="2000" dirty="0" err="1">
                <a:latin typeface="+mj-lt"/>
              </a:rPr>
              <a:t>remaining</a:t>
            </a:r>
            <a:r>
              <a:rPr lang="it-IT" altLang="it-IT" sz="2000" dirty="0">
                <a:latin typeface="+mj-lt"/>
              </a:rPr>
              <a:t> </a:t>
            </a:r>
            <a:r>
              <a:rPr lang="it-IT" altLang="it-IT" sz="2000" dirty="0" err="1">
                <a:latin typeface="+mj-lt"/>
              </a:rPr>
              <a:t>features</a:t>
            </a:r>
            <a:r>
              <a:rPr lang="it-IT" altLang="it-IT" sz="2000" dirty="0" smtClean="0">
                <a:latin typeface="+mj-lt"/>
              </a:rPr>
              <a:t>. </a:t>
            </a:r>
            <a:r>
              <a:rPr lang="it-IT" altLang="it-IT" sz="2000" dirty="0" err="1" smtClean="0">
                <a:latin typeface="+mj-lt"/>
              </a:rPr>
              <a:t>After</a:t>
            </a:r>
            <a:r>
              <a:rPr lang="it-IT" altLang="it-IT" sz="2000" dirty="0" smtClean="0">
                <a:latin typeface="+mj-lt"/>
              </a:rPr>
              <a:t> </a:t>
            </a:r>
            <a:r>
              <a:rPr lang="it-IT" altLang="it-IT" sz="2000" dirty="0">
                <a:latin typeface="+mj-lt"/>
              </a:rPr>
              <a:t>training, the model </a:t>
            </a:r>
            <a:r>
              <a:rPr lang="it-IT" altLang="it-IT" sz="2000" dirty="0" err="1">
                <a:latin typeface="+mj-lt"/>
              </a:rPr>
              <a:t>predicts</a:t>
            </a:r>
            <a:r>
              <a:rPr lang="it-IT" altLang="it-IT" sz="2000" dirty="0">
                <a:latin typeface="+mj-lt"/>
              </a:rPr>
              <a:t> </a:t>
            </a:r>
            <a:r>
              <a:rPr lang="it-IT" altLang="it-IT" sz="2000" dirty="0" err="1">
                <a:latin typeface="+mj-lt"/>
              </a:rPr>
              <a:t>values</a:t>
            </a:r>
            <a:r>
              <a:rPr lang="it-IT" altLang="it-IT" sz="2000" dirty="0">
                <a:latin typeface="+mj-lt"/>
              </a:rPr>
              <a:t> for </a:t>
            </a:r>
            <a:r>
              <a:rPr lang="it-IT" altLang="it-IT" sz="2000" dirty="0" err="1">
                <a:latin typeface="+mj-lt"/>
              </a:rPr>
              <a:t>all</a:t>
            </a:r>
            <a:r>
              <a:rPr lang="it-IT" altLang="it-IT" sz="2000" dirty="0">
                <a:latin typeface="+mj-lt"/>
              </a:rPr>
              <a:t> </a:t>
            </a:r>
            <a:r>
              <a:rPr lang="it-IT" altLang="it-IT" sz="2000" dirty="0" err="1">
                <a:latin typeface="+mj-lt"/>
              </a:rPr>
              <a:t>rows</a:t>
            </a:r>
            <a:r>
              <a:rPr lang="it-IT" altLang="it-IT" sz="2000" dirty="0">
                <a:latin typeface="+mj-lt"/>
              </a:rPr>
              <a:t>.</a:t>
            </a:r>
            <a:br>
              <a:rPr lang="it-IT" altLang="it-IT" sz="2000" dirty="0">
                <a:latin typeface="+mj-lt"/>
              </a:rPr>
            </a:br>
            <a:r>
              <a:rPr lang="it-IT" altLang="it-IT" sz="2000" dirty="0" err="1">
                <a:latin typeface="+mj-lt"/>
              </a:rPr>
              <a:t>These</a:t>
            </a:r>
            <a:r>
              <a:rPr lang="it-IT" altLang="it-IT" sz="2000" dirty="0">
                <a:latin typeface="+mj-lt"/>
              </a:rPr>
              <a:t> </a:t>
            </a:r>
            <a:r>
              <a:rPr lang="it-IT" altLang="it-IT" sz="2000" dirty="0" err="1">
                <a:latin typeface="+mj-lt"/>
              </a:rPr>
              <a:t>predictions</a:t>
            </a:r>
            <a:r>
              <a:rPr lang="it-IT" altLang="it-IT" sz="2000" dirty="0">
                <a:latin typeface="+mj-lt"/>
              </a:rPr>
              <a:t> </a:t>
            </a:r>
            <a:r>
              <a:rPr lang="it-IT" altLang="it-IT" sz="2000" dirty="0" err="1">
                <a:latin typeface="+mj-lt"/>
              </a:rPr>
              <a:t>become</a:t>
            </a:r>
            <a:r>
              <a:rPr lang="it-IT" altLang="it-IT" sz="2000" dirty="0">
                <a:latin typeface="+mj-lt"/>
              </a:rPr>
              <a:t> the </a:t>
            </a:r>
            <a:r>
              <a:rPr lang="it-IT" altLang="it-IT" sz="2000" b="1" dirty="0" err="1">
                <a:latin typeface="+mj-lt"/>
              </a:rPr>
              <a:t>synthetic</a:t>
            </a:r>
            <a:r>
              <a:rPr lang="it-IT" altLang="it-IT" sz="2000" b="1" dirty="0">
                <a:latin typeface="+mj-lt"/>
              </a:rPr>
              <a:t> </a:t>
            </a:r>
            <a:r>
              <a:rPr lang="it-IT" altLang="it-IT" sz="2000" b="1" dirty="0" err="1">
                <a:latin typeface="+mj-lt"/>
              </a:rPr>
              <a:t>version</a:t>
            </a:r>
            <a:r>
              <a:rPr lang="it-IT" altLang="it-IT" sz="2000" dirty="0">
                <a:latin typeface="+mj-lt"/>
              </a:rPr>
              <a:t> of </a:t>
            </a:r>
            <a:r>
              <a:rPr lang="it-IT" altLang="it-IT" sz="2000" dirty="0" err="1">
                <a:latin typeface="+mj-lt"/>
              </a:rPr>
              <a:t>that</a:t>
            </a:r>
            <a:r>
              <a:rPr lang="it-IT" altLang="it-IT" sz="2000" dirty="0">
                <a:latin typeface="+mj-lt"/>
              </a:rPr>
              <a:t> </a:t>
            </a:r>
            <a:r>
              <a:rPr lang="it-IT" altLang="it-IT" sz="2000" dirty="0" err="1">
                <a:latin typeface="+mj-lt"/>
              </a:rPr>
              <a:t>column</a:t>
            </a:r>
            <a:r>
              <a:rPr lang="it-IT" altLang="it-IT" sz="2000" dirty="0" smtClean="0">
                <a:latin typeface="+mj-lt"/>
              </a:rPr>
              <a:t>.  By </a:t>
            </a:r>
            <a:r>
              <a:rPr lang="it-IT" altLang="it-IT" sz="2000" dirty="0" err="1">
                <a:latin typeface="+mj-lt"/>
              </a:rPr>
              <a:t>iterating</a:t>
            </a:r>
            <a:r>
              <a:rPr lang="it-IT" altLang="it-IT" sz="2000" dirty="0">
                <a:latin typeface="+mj-lt"/>
              </a:rPr>
              <a:t> </a:t>
            </a:r>
            <a:r>
              <a:rPr lang="it-IT" altLang="it-IT" sz="2000" dirty="0" err="1">
                <a:latin typeface="+mj-lt"/>
              </a:rPr>
              <a:t>through</a:t>
            </a:r>
            <a:r>
              <a:rPr lang="it-IT" altLang="it-IT" sz="2000" dirty="0">
                <a:latin typeface="+mj-lt"/>
              </a:rPr>
              <a:t> </a:t>
            </a:r>
            <a:r>
              <a:rPr lang="it-IT" altLang="it-IT" sz="2000" dirty="0" err="1">
                <a:latin typeface="+mj-lt"/>
              </a:rPr>
              <a:t>all</a:t>
            </a:r>
            <a:r>
              <a:rPr lang="it-IT" altLang="it-IT" sz="2000" dirty="0">
                <a:latin typeface="+mj-lt"/>
              </a:rPr>
              <a:t> </a:t>
            </a:r>
            <a:r>
              <a:rPr lang="it-IT" altLang="it-IT" sz="2000" dirty="0" err="1">
                <a:latin typeface="+mj-lt"/>
              </a:rPr>
              <a:t>columns</a:t>
            </a:r>
            <a:r>
              <a:rPr lang="it-IT" altLang="it-IT" sz="2000" dirty="0">
                <a:latin typeface="+mj-lt"/>
              </a:rPr>
              <a:t>, </a:t>
            </a:r>
            <a:r>
              <a:rPr lang="it-IT" altLang="it-IT" sz="2000" dirty="0" err="1">
                <a:latin typeface="+mj-lt"/>
              </a:rPr>
              <a:t>we</a:t>
            </a:r>
            <a:r>
              <a:rPr lang="it-IT" altLang="it-IT" sz="2000" dirty="0">
                <a:latin typeface="+mj-lt"/>
              </a:rPr>
              <a:t> </a:t>
            </a:r>
            <a:r>
              <a:rPr lang="it-IT" altLang="it-IT" sz="2000" dirty="0" err="1">
                <a:latin typeface="+mj-lt"/>
              </a:rPr>
              <a:t>build</a:t>
            </a:r>
            <a:r>
              <a:rPr lang="it-IT" altLang="it-IT" sz="2000" dirty="0">
                <a:latin typeface="+mj-lt"/>
              </a:rPr>
              <a:t> a full </a:t>
            </a:r>
            <a:r>
              <a:rPr lang="it-IT" altLang="it-IT" sz="2000" dirty="0" err="1">
                <a:latin typeface="+mj-lt"/>
              </a:rPr>
              <a:t>synthetic</a:t>
            </a:r>
            <a:r>
              <a:rPr lang="it-IT" altLang="it-IT" sz="2000" dirty="0">
                <a:latin typeface="+mj-lt"/>
              </a:rPr>
              <a:t> </a:t>
            </a:r>
            <a:r>
              <a:rPr lang="it-IT" altLang="it-IT" sz="2000" dirty="0" err="1">
                <a:latin typeface="+mj-lt"/>
              </a:rPr>
              <a:t>dataset</a:t>
            </a:r>
            <a:r>
              <a:rPr lang="it-IT" altLang="it-IT" sz="2000" dirty="0">
                <a:latin typeface="+mj-lt"/>
              </a:rPr>
              <a:t> </a:t>
            </a:r>
            <a:r>
              <a:rPr lang="it-IT" altLang="it-IT" sz="2000" dirty="0" err="1">
                <a:latin typeface="+mj-lt"/>
              </a:rPr>
              <a:t>that</a:t>
            </a:r>
            <a:r>
              <a:rPr lang="it-IT" altLang="it-IT" sz="2000" dirty="0">
                <a:latin typeface="+mj-lt"/>
              </a:rPr>
              <a:t> </a:t>
            </a:r>
            <a:r>
              <a:rPr lang="it-IT" altLang="it-IT" sz="2000" dirty="0" err="1">
                <a:latin typeface="+mj-lt"/>
              </a:rPr>
              <a:t>preserves</a:t>
            </a:r>
            <a:r>
              <a:rPr lang="it-IT" altLang="it-IT" sz="2000" dirty="0">
                <a:latin typeface="+mj-lt"/>
              </a:rPr>
              <a:t> </a:t>
            </a:r>
            <a:r>
              <a:rPr lang="it-IT" altLang="it-IT" sz="2000" dirty="0" err="1">
                <a:latin typeface="+mj-lt"/>
              </a:rPr>
              <a:t>relationships</a:t>
            </a:r>
            <a:r>
              <a:rPr lang="it-IT" altLang="it-IT" sz="2000" dirty="0">
                <a:latin typeface="+mj-lt"/>
              </a:rPr>
              <a:t> </a:t>
            </a:r>
            <a:r>
              <a:rPr lang="it-IT" altLang="it-IT" sz="2000" dirty="0" err="1">
                <a:latin typeface="+mj-lt"/>
              </a:rPr>
              <a:t>learned</a:t>
            </a:r>
            <a:r>
              <a:rPr lang="it-IT" altLang="it-IT" sz="2000" dirty="0">
                <a:latin typeface="+mj-lt"/>
              </a:rPr>
              <a:t> by Random </a:t>
            </a:r>
            <a:r>
              <a:rPr lang="it-IT" altLang="it-IT" sz="2000" dirty="0" err="1">
                <a:latin typeface="+mj-lt"/>
              </a:rPr>
              <a:t>Forest</a:t>
            </a:r>
            <a:r>
              <a:rPr lang="it-IT" altLang="it-IT" sz="2000" dirty="0" smtClean="0">
                <a:latin typeface="+mj-lt"/>
              </a:rPr>
              <a:t>.</a:t>
            </a:r>
          </a:p>
          <a:p>
            <a:pPr marL="342900" indent="-342900">
              <a:buFont typeface="Wingdings" panose="05000000000000000000" pitchFamily="2" charset="2"/>
              <a:buChar char="ü"/>
            </a:pPr>
            <a:endParaRPr lang="it-IT" sz="2000" dirty="0">
              <a:latin typeface="+mj-lt"/>
            </a:endParaRPr>
          </a:p>
          <a:p>
            <a:pPr marL="342900" indent="-342900">
              <a:buFont typeface="Wingdings" panose="05000000000000000000" pitchFamily="2" charset="2"/>
              <a:buChar char="ü"/>
            </a:pPr>
            <a:r>
              <a:rPr lang="it-IT" sz="2000" dirty="0" err="1" smtClean="0">
                <a:latin typeface="+mj-lt"/>
              </a:rPr>
              <a:t>We</a:t>
            </a:r>
            <a:r>
              <a:rPr lang="it-IT" sz="2000" dirty="0" smtClean="0">
                <a:latin typeface="+mj-lt"/>
              </a:rPr>
              <a:t> made </a:t>
            </a:r>
            <a:r>
              <a:rPr lang="it-IT" sz="2000" dirty="0" err="1" smtClean="0">
                <a:latin typeface="+mj-lt"/>
              </a:rPr>
              <a:t>exactly</a:t>
            </a:r>
            <a:r>
              <a:rPr lang="it-IT" sz="2000" dirty="0" smtClean="0">
                <a:latin typeface="+mj-lt"/>
              </a:rPr>
              <a:t> the </a:t>
            </a:r>
            <a:r>
              <a:rPr lang="it-IT" sz="2000" dirty="0" err="1" smtClean="0">
                <a:latin typeface="+mj-lt"/>
              </a:rPr>
              <a:t>same</a:t>
            </a:r>
            <a:r>
              <a:rPr lang="it-IT" sz="2000" dirty="0" smtClean="0">
                <a:latin typeface="+mj-lt"/>
              </a:rPr>
              <a:t> with </a:t>
            </a:r>
            <a:r>
              <a:rPr lang="it-IT" sz="2000" b="1" dirty="0" err="1" smtClean="0">
                <a:latin typeface="+mj-lt"/>
              </a:rPr>
              <a:t>XGBoost</a:t>
            </a:r>
            <a:r>
              <a:rPr lang="it-IT" sz="2000" dirty="0" smtClean="0">
                <a:latin typeface="+mj-lt"/>
              </a:rPr>
              <a:t>. </a:t>
            </a:r>
            <a:endParaRPr lang="it-IT" sz="2000" dirty="0"/>
          </a:p>
        </p:txBody>
      </p:sp>
      <p:pic>
        <p:nvPicPr>
          <p:cNvPr id="17" name="Immagin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050" y="1296058"/>
            <a:ext cx="3824704" cy="2731932"/>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7798" y="4504870"/>
            <a:ext cx="3391982" cy="2149848"/>
          </a:xfrm>
          <a:prstGeom prst="rect">
            <a:avLst/>
          </a:prstGeom>
        </p:spPr>
      </p:pic>
      <p:sp>
        <p:nvSpPr>
          <p:cNvPr id="19" name="CasellaDiTesto 18"/>
          <p:cNvSpPr txBox="1"/>
          <p:nvPr/>
        </p:nvSpPr>
        <p:spPr>
          <a:xfrm>
            <a:off x="8633210" y="4028904"/>
            <a:ext cx="1909822" cy="400110"/>
          </a:xfrm>
          <a:prstGeom prst="rect">
            <a:avLst/>
          </a:prstGeom>
          <a:noFill/>
        </p:spPr>
        <p:txBody>
          <a:bodyPr wrap="square" rtlCol="0">
            <a:spAutoFit/>
          </a:bodyPr>
          <a:lstStyle/>
          <a:p>
            <a:r>
              <a:rPr lang="it-IT" sz="2000" b="1" dirty="0" err="1" smtClean="0"/>
              <a:t>XGBoost</a:t>
            </a:r>
            <a:endParaRPr lang="it-IT" sz="2000" b="1" dirty="0"/>
          </a:p>
        </p:txBody>
      </p:sp>
    </p:spTree>
    <p:extLst>
      <p:ext uri="{BB962C8B-B14F-4D97-AF65-F5344CB8AC3E}">
        <p14:creationId xmlns:p14="http://schemas.microsoft.com/office/powerpoint/2010/main" val="22735196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11</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SMOTE </a:t>
            </a:r>
            <a:r>
              <a:rPr lang="it-IT" dirty="0" smtClean="0"/>
              <a:t>and SMOTENC</a:t>
            </a:r>
            <a:endParaRPr lang="it-IT" dirty="0"/>
          </a:p>
        </p:txBody>
      </p:sp>
      <p:sp>
        <p:nvSpPr>
          <p:cNvPr id="14" name="Rettangolo 13"/>
          <p:cNvSpPr/>
          <p:nvPr/>
        </p:nvSpPr>
        <p:spPr>
          <a:xfrm>
            <a:off x="574294" y="1377995"/>
            <a:ext cx="6602010" cy="5016758"/>
          </a:xfrm>
          <a:prstGeom prst="rect">
            <a:avLst/>
          </a:prstGeom>
        </p:spPr>
        <p:txBody>
          <a:bodyPr wrap="square">
            <a:spAutoFit/>
          </a:bodyPr>
          <a:lstStyle/>
          <a:p>
            <a:pPr marL="342900" indent="-342900">
              <a:buFont typeface="Wingdings" panose="05000000000000000000" pitchFamily="2" charset="2"/>
              <a:buChar char="ü"/>
            </a:pPr>
            <a:r>
              <a:rPr lang="en-US" sz="2000" b="1" dirty="0" smtClean="0"/>
              <a:t>SMOTE </a:t>
            </a:r>
            <a:r>
              <a:rPr lang="en-US" sz="2000" b="1" dirty="0"/>
              <a:t>(Synthetic Minority Over-sampling Technique)</a:t>
            </a:r>
            <a:r>
              <a:rPr lang="en-US" sz="2000" dirty="0"/>
              <a:t> creates </a:t>
            </a:r>
            <a:r>
              <a:rPr lang="en-US" sz="2000" b="1" dirty="0"/>
              <a:t>artificial</a:t>
            </a:r>
            <a:r>
              <a:rPr lang="en-US" sz="2000" dirty="0"/>
              <a:t> </a:t>
            </a:r>
            <a:r>
              <a:rPr lang="en-US" sz="2000" b="1" dirty="0"/>
              <a:t>samples</a:t>
            </a:r>
            <a:r>
              <a:rPr lang="en-US" sz="2000" dirty="0"/>
              <a:t> for </a:t>
            </a:r>
            <a:r>
              <a:rPr lang="en-US" sz="2000" b="1" dirty="0"/>
              <a:t>minority</a:t>
            </a:r>
            <a:r>
              <a:rPr lang="en-US" sz="2000" dirty="0"/>
              <a:t> classes by interpolating between </a:t>
            </a:r>
            <a:r>
              <a:rPr lang="en-US" sz="2000" b="1" dirty="0"/>
              <a:t>nearby</a:t>
            </a:r>
            <a:r>
              <a:rPr lang="en-US" sz="2000" dirty="0"/>
              <a:t> data points. This method prevents simple duplication of existing records, but it assumes the target is </a:t>
            </a:r>
            <a:r>
              <a:rPr lang="en-US" sz="2000" b="1" dirty="0"/>
              <a:t>categorical</a:t>
            </a:r>
            <a:r>
              <a:rPr lang="en-US" sz="2000" dirty="0"/>
              <a:t> and all features are </a:t>
            </a:r>
            <a:r>
              <a:rPr lang="en-US" sz="2000" dirty="0" smtClean="0"/>
              <a:t>numeric.</a:t>
            </a:r>
          </a:p>
          <a:p>
            <a:pPr marL="342900" indent="-342900">
              <a:buFont typeface="Wingdings" panose="05000000000000000000" pitchFamily="2" charset="2"/>
              <a:buChar char="ü"/>
            </a:pPr>
            <a:endParaRPr lang="en-US" sz="2000" b="1" dirty="0"/>
          </a:p>
          <a:p>
            <a:pPr marL="342900" indent="-342900">
              <a:buFont typeface="Wingdings" panose="05000000000000000000" pitchFamily="2" charset="2"/>
              <a:buChar char="ü"/>
            </a:pPr>
            <a:r>
              <a:rPr lang="en-US" sz="2000" b="1" dirty="0" smtClean="0"/>
              <a:t>SMOTENC</a:t>
            </a:r>
            <a:r>
              <a:rPr lang="en-US" sz="2000" dirty="0" smtClean="0"/>
              <a:t> </a:t>
            </a:r>
            <a:r>
              <a:rPr lang="en-US" sz="2000" dirty="0"/>
              <a:t>is an adaptation of SMOTE designed for datasets that contain both </a:t>
            </a:r>
            <a:r>
              <a:rPr lang="en-US" sz="2000" b="1" dirty="0"/>
              <a:t>numerical</a:t>
            </a:r>
            <a:r>
              <a:rPr lang="en-US" sz="2000" dirty="0"/>
              <a:t> and </a:t>
            </a:r>
            <a:r>
              <a:rPr lang="en-US" sz="2000" b="1" dirty="0"/>
              <a:t>categorical</a:t>
            </a:r>
            <a:r>
              <a:rPr lang="en-US" sz="2000" dirty="0"/>
              <a:t> features. In this approach, numerical variables are interpolated just like in SMOTE, while categorical variables are assigned the most frequent value (</a:t>
            </a:r>
            <a:r>
              <a:rPr lang="en-US" sz="2000" b="1" dirty="0"/>
              <a:t>mode</a:t>
            </a:r>
            <a:r>
              <a:rPr lang="en-US" sz="2000" dirty="0"/>
              <a:t>) among neighboring samples. This enables the generation of fully synthetic data while maintaining the meaning of categorical attributes.</a:t>
            </a:r>
          </a:p>
          <a:p>
            <a:endParaRPr lang="it-IT" sz="2000"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129" y="1662588"/>
            <a:ext cx="4076700" cy="1714500"/>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304" y="4055818"/>
            <a:ext cx="4514850" cy="1504950"/>
          </a:xfrm>
          <a:prstGeom prst="rect">
            <a:avLst/>
          </a:prstGeom>
        </p:spPr>
      </p:pic>
    </p:spTree>
    <p:extLst>
      <p:ext uri="{BB962C8B-B14F-4D97-AF65-F5344CB8AC3E}">
        <p14:creationId xmlns:p14="http://schemas.microsoft.com/office/powerpoint/2010/main" val="32468620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12</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a:t>
            </a:r>
            <a:r>
              <a:rPr lang="it-IT" sz="2800" dirty="0" err="1" smtClean="0"/>
              <a:t>Variationa</a:t>
            </a:r>
            <a:r>
              <a:rPr lang="it-IT" dirty="0" err="1" smtClean="0"/>
              <a:t>l</a:t>
            </a:r>
            <a:r>
              <a:rPr lang="it-IT" dirty="0" smtClean="0"/>
              <a:t> </a:t>
            </a:r>
            <a:r>
              <a:rPr lang="it-IT" dirty="0" err="1" smtClean="0"/>
              <a:t>Autoencoder</a:t>
            </a:r>
            <a:r>
              <a:rPr lang="it-IT" dirty="0" smtClean="0"/>
              <a:t> (VAE) </a:t>
            </a:r>
            <a:endParaRPr lang="it-IT" dirty="0"/>
          </a:p>
        </p:txBody>
      </p:sp>
      <p:sp>
        <p:nvSpPr>
          <p:cNvPr id="14" name="Rettangolo 13"/>
          <p:cNvSpPr/>
          <p:nvPr/>
        </p:nvSpPr>
        <p:spPr>
          <a:xfrm>
            <a:off x="574294" y="1377995"/>
            <a:ext cx="7493260" cy="5324535"/>
          </a:xfrm>
          <a:prstGeom prst="rect">
            <a:avLst/>
          </a:prstGeom>
        </p:spPr>
        <p:txBody>
          <a:bodyPr wrap="square">
            <a:spAutoFit/>
          </a:bodyPr>
          <a:lstStyle/>
          <a:p>
            <a:pPr marL="342900" indent="-342900">
              <a:buFont typeface="Wingdings" panose="05000000000000000000" pitchFamily="2" charset="2"/>
              <a:buChar char="ü"/>
            </a:pPr>
            <a:r>
              <a:rPr lang="en-US" sz="2000" b="1" dirty="0" err="1" smtClean="0"/>
              <a:t>Variational</a:t>
            </a:r>
            <a:r>
              <a:rPr lang="en-US" sz="2000" b="1" dirty="0" smtClean="0"/>
              <a:t> </a:t>
            </a:r>
            <a:r>
              <a:rPr lang="en-US" sz="2000" b="1" dirty="0" err="1"/>
              <a:t>Autoencoders</a:t>
            </a:r>
            <a:r>
              <a:rPr lang="en-US" sz="2000" b="1" dirty="0"/>
              <a:t> (VAEs)</a:t>
            </a:r>
            <a:r>
              <a:rPr lang="en-US" sz="2000" dirty="0"/>
              <a:t> are generative models that learn a compressed, latent representation of </a:t>
            </a:r>
            <a:r>
              <a:rPr lang="en-US" sz="2000" dirty="0" smtClean="0"/>
              <a:t>data. </a:t>
            </a:r>
            <a:r>
              <a:rPr lang="en-US" sz="2000" b="1" dirty="0" smtClean="0"/>
              <a:t>Encoder</a:t>
            </a:r>
            <a:r>
              <a:rPr lang="en-US" sz="2000" b="1" dirty="0"/>
              <a:t>:</a:t>
            </a:r>
            <a:r>
              <a:rPr lang="en-US" sz="2000" dirty="0"/>
              <a:t> transforms input data xxx into latent variables </a:t>
            </a:r>
            <a:r>
              <a:rPr lang="en-US" sz="2000" dirty="0" err="1" smtClean="0"/>
              <a:t>zzz</a:t>
            </a:r>
            <a:r>
              <a:rPr lang="en-US" sz="2000" dirty="0" smtClean="0"/>
              <a:t>. </a:t>
            </a:r>
            <a:r>
              <a:rPr lang="en-US" sz="2000" b="1" dirty="0" smtClean="0"/>
              <a:t>Decoder</a:t>
            </a:r>
            <a:r>
              <a:rPr lang="en-US" sz="2000" b="1" dirty="0"/>
              <a:t>:</a:t>
            </a:r>
            <a:r>
              <a:rPr lang="en-US" sz="2000" dirty="0"/>
              <a:t> reconstructs the original data xxx from </a:t>
            </a:r>
            <a:r>
              <a:rPr lang="en-US" sz="2000" dirty="0" err="1" smtClean="0"/>
              <a:t>zzz</a:t>
            </a:r>
            <a:r>
              <a:rPr lang="en-US" sz="2000" dirty="0" smtClean="0"/>
              <a:t>.	Training </a:t>
            </a:r>
            <a:r>
              <a:rPr lang="en-US" sz="2000" dirty="0"/>
              <a:t>involves maximizing the </a:t>
            </a:r>
            <a:r>
              <a:rPr lang="en-US" sz="2000" b="1" dirty="0"/>
              <a:t>Evidence Lower Bound (ELBO)</a:t>
            </a:r>
            <a:r>
              <a:rPr lang="en-US" sz="2000" dirty="0"/>
              <a:t>, which balances a reconstruction loss with a KL divergence regularization term. The </a:t>
            </a:r>
            <a:r>
              <a:rPr lang="en-US" sz="2000" b="1" dirty="0" err="1"/>
              <a:t>reparameterization</a:t>
            </a:r>
            <a:r>
              <a:rPr lang="en-US" sz="2000" b="1" dirty="0"/>
              <a:t> trick</a:t>
            </a:r>
            <a:r>
              <a:rPr lang="en-US" sz="2000" dirty="0"/>
              <a:t> enables gradients to propagate through the stochastic latent </a:t>
            </a:r>
            <a:r>
              <a:rPr lang="en-US" sz="2000" dirty="0" smtClean="0"/>
              <a:t>variables.</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After </a:t>
            </a:r>
            <a:r>
              <a:rPr lang="en-US" sz="2000" dirty="0"/>
              <a:t>training, synthetic data can be generated by sampling </a:t>
            </a:r>
            <a:r>
              <a:rPr lang="en-US" sz="2000" dirty="0" err="1"/>
              <a:t>z∼N</a:t>
            </a:r>
            <a:r>
              <a:rPr lang="en-US" sz="2000" dirty="0"/>
              <a:t>(0,I)z \sim N(0, I)</a:t>
            </a:r>
            <a:r>
              <a:rPr lang="en-US" sz="2000" dirty="0" err="1"/>
              <a:t>z∼N</a:t>
            </a:r>
            <a:r>
              <a:rPr lang="en-US" sz="2000" dirty="0"/>
              <a:t>(0,I) and passing it through the decoder. In practical applications, the </a:t>
            </a:r>
            <a:r>
              <a:rPr lang="en-US" sz="2000" dirty="0" err="1" smtClean="0"/>
              <a:t>SDGym</a:t>
            </a:r>
            <a:r>
              <a:rPr lang="en-US" sz="2000" dirty="0" smtClean="0"/>
              <a:t> (SD Vault) </a:t>
            </a:r>
            <a:r>
              <a:rPr lang="en-US" sz="2000" b="1" dirty="0" err="1" smtClean="0"/>
              <a:t>TVAESynthesizer</a:t>
            </a:r>
            <a:r>
              <a:rPr lang="en-US" sz="2000" dirty="0" smtClean="0"/>
              <a:t> </a:t>
            </a:r>
            <a:r>
              <a:rPr lang="en-US" sz="2000" dirty="0"/>
              <a:t>provides a tabular VAE implementation with configurable </a:t>
            </a:r>
            <a:r>
              <a:rPr lang="en-US" sz="2000" dirty="0" err="1"/>
              <a:t>hyperparameters</a:t>
            </a:r>
            <a:r>
              <a:rPr lang="en-US" sz="2000" dirty="0"/>
              <a:t>, including latent dimension, encoder/decoder architecture, </a:t>
            </a:r>
            <a:r>
              <a:rPr lang="en-US" sz="2000" dirty="0" err="1"/>
              <a:t>embeddings</a:t>
            </a:r>
            <a:r>
              <a:rPr lang="en-US" sz="2000" dirty="0"/>
              <a:t> for categorical variables, batch size, and number of training epochs.</a:t>
            </a:r>
          </a:p>
          <a:p>
            <a:endParaRPr lang="it-IT" sz="2000" dirty="0"/>
          </a:p>
        </p:txBody>
      </p:sp>
      <p:pic>
        <p:nvPicPr>
          <p:cNvPr id="7" name="Immagine 6"/>
          <p:cNvPicPr>
            <a:picLocks noChangeAspect="1"/>
          </p:cNvPicPr>
          <p:nvPr/>
        </p:nvPicPr>
        <p:blipFill>
          <a:blip r:embed="rId3"/>
          <a:stretch>
            <a:fillRect/>
          </a:stretch>
        </p:blipFill>
        <p:spPr>
          <a:xfrm>
            <a:off x="8369503" y="1178660"/>
            <a:ext cx="3097995" cy="1680288"/>
          </a:xfrm>
          <a:prstGeom prst="rect">
            <a:avLst/>
          </a:prstGeom>
        </p:spPr>
      </p:pic>
      <p:pic>
        <p:nvPicPr>
          <p:cNvPr id="9" name="Immagine 8"/>
          <p:cNvPicPr>
            <a:picLocks noChangeAspect="1"/>
          </p:cNvPicPr>
          <p:nvPr/>
        </p:nvPicPr>
        <p:blipFill>
          <a:blip r:embed="rId4"/>
          <a:stretch>
            <a:fillRect/>
          </a:stretch>
        </p:blipFill>
        <p:spPr>
          <a:xfrm>
            <a:off x="8318379" y="3338343"/>
            <a:ext cx="3097995" cy="1939625"/>
          </a:xfrm>
          <a:prstGeom prst="rect">
            <a:avLst/>
          </a:prstGeom>
        </p:spPr>
      </p:pic>
      <p:pic>
        <p:nvPicPr>
          <p:cNvPr id="10" name="Immagine 9"/>
          <p:cNvPicPr>
            <a:picLocks noChangeAspect="1"/>
          </p:cNvPicPr>
          <p:nvPr/>
        </p:nvPicPr>
        <p:blipFill>
          <a:blip r:embed="rId5"/>
          <a:stretch>
            <a:fillRect/>
          </a:stretch>
        </p:blipFill>
        <p:spPr>
          <a:xfrm>
            <a:off x="8240273" y="5519557"/>
            <a:ext cx="1819275" cy="638175"/>
          </a:xfrm>
          <a:prstGeom prst="rect">
            <a:avLst/>
          </a:prstGeom>
        </p:spPr>
      </p:pic>
    </p:spTree>
    <p:extLst>
      <p:ext uri="{BB962C8B-B14F-4D97-AF65-F5344CB8AC3E}">
        <p14:creationId xmlns:p14="http://schemas.microsoft.com/office/powerpoint/2010/main" val="7759782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13</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a:t>
            </a:r>
            <a:r>
              <a:rPr lang="it-IT" sz="2800" dirty="0" err="1" smtClean="0"/>
              <a:t>Conditional</a:t>
            </a:r>
            <a:r>
              <a:rPr lang="it-IT" sz="2800" dirty="0" smtClean="0"/>
              <a:t> Tabular </a:t>
            </a:r>
            <a:r>
              <a:rPr lang="it-IT" sz="2800" dirty="0" err="1" smtClean="0"/>
              <a:t>GANs</a:t>
            </a:r>
            <a:r>
              <a:rPr lang="it-IT" sz="2800" dirty="0" smtClean="0"/>
              <a:t> – CT </a:t>
            </a:r>
            <a:r>
              <a:rPr lang="it-IT" dirty="0" err="1" smtClean="0"/>
              <a:t>GANs</a:t>
            </a:r>
            <a:endParaRPr lang="it-IT" dirty="0"/>
          </a:p>
        </p:txBody>
      </p:sp>
      <p:sp>
        <p:nvSpPr>
          <p:cNvPr id="14" name="Rettangolo 13"/>
          <p:cNvSpPr/>
          <p:nvPr/>
        </p:nvSpPr>
        <p:spPr>
          <a:xfrm>
            <a:off x="323469" y="1439918"/>
            <a:ext cx="6790481" cy="5139869"/>
          </a:xfrm>
          <a:prstGeom prst="rect">
            <a:avLst/>
          </a:prstGeom>
        </p:spPr>
        <p:txBody>
          <a:bodyPr wrap="square">
            <a:spAutoFit/>
          </a:bodyPr>
          <a:lstStyle/>
          <a:p>
            <a:pPr marL="342900" indent="-342900">
              <a:buFont typeface="Wingdings" panose="05000000000000000000" pitchFamily="2" charset="2"/>
              <a:buChar char="ü"/>
            </a:pPr>
            <a:r>
              <a:rPr lang="en-US" b="1" dirty="0" smtClean="0"/>
              <a:t>Conditional </a:t>
            </a:r>
            <a:r>
              <a:rPr lang="en-US" b="1" dirty="0"/>
              <a:t>Tabular GAN (CTGAN)</a:t>
            </a:r>
            <a:r>
              <a:rPr lang="en-US" dirty="0"/>
              <a:t> is tailored for tabular datasets containing both continuous and categorical features. It </a:t>
            </a:r>
            <a:r>
              <a:rPr lang="en-US" dirty="0" smtClean="0"/>
              <a:t>incorporates: </a:t>
            </a:r>
            <a:r>
              <a:rPr lang="en-US" b="1" dirty="0" smtClean="0"/>
              <a:t>Mode-specific </a:t>
            </a:r>
            <a:r>
              <a:rPr lang="en-US" b="1" dirty="0"/>
              <a:t>normalization</a:t>
            </a:r>
            <a:r>
              <a:rPr lang="en-US" dirty="0"/>
              <a:t> for continuous </a:t>
            </a:r>
            <a:r>
              <a:rPr lang="en-US" dirty="0" smtClean="0"/>
              <a:t>variables. </a:t>
            </a:r>
            <a:r>
              <a:rPr lang="en-US" b="1" dirty="0" smtClean="0"/>
              <a:t>Conditional </a:t>
            </a:r>
            <a:r>
              <a:rPr lang="en-US" b="1" dirty="0"/>
              <a:t>generation</a:t>
            </a:r>
            <a:r>
              <a:rPr lang="en-US" dirty="0"/>
              <a:t> for categorical variables to address class </a:t>
            </a:r>
            <a:r>
              <a:rPr lang="en-US" dirty="0" smtClean="0"/>
              <a:t>imbalance. </a:t>
            </a:r>
            <a:r>
              <a:rPr lang="en-US" b="1" dirty="0" smtClean="0"/>
              <a:t>Training-by-sampling</a:t>
            </a:r>
            <a:r>
              <a:rPr lang="en-US" dirty="0" smtClean="0"/>
              <a:t> </a:t>
            </a:r>
            <a:r>
              <a:rPr lang="en-US" dirty="0"/>
              <a:t>to ensure minority categories are adequately </a:t>
            </a:r>
            <a:r>
              <a:rPr lang="en-US" dirty="0" smtClean="0"/>
              <a:t>learned.</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smtClean="0"/>
              <a:t>In </a:t>
            </a:r>
            <a:r>
              <a:rPr lang="en-US" dirty="0"/>
              <a:t>CTGAN, a </a:t>
            </a:r>
            <a:r>
              <a:rPr lang="en-US" b="1" dirty="0"/>
              <a:t>generator (G)</a:t>
            </a:r>
            <a:r>
              <a:rPr lang="en-US" dirty="0"/>
              <a:t> transforms noise and condition vectors into synthetic samples, while a </a:t>
            </a:r>
            <a:r>
              <a:rPr lang="en-US" b="1" dirty="0"/>
              <a:t>discriminator (D)</a:t>
            </a:r>
            <a:r>
              <a:rPr lang="en-US" dirty="0"/>
              <a:t> distinguishes between real and generated data. Both networks’ loss functions are conditioned on category </a:t>
            </a:r>
            <a:r>
              <a:rPr lang="en-US" dirty="0" smtClean="0"/>
              <a:t>information.</a:t>
            </a:r>
          </a:p>
          <a:p>
            <a:pPr marL="342900" indent="-342900">
              <a:buFont typeface="Wingdings" panose="05000000000000000000" pitchFamily="2" charset="2"/>
              <a:buChar char="ü"/>
            </a:pPr>
            <a:endParaRPr lang="en-US" dirty="0"/>
          </a:p>
          <a:p>
            <a:pPr marL="342900" indent="-342900">
              <a:buFont typeface="Wingdings" panose="05000000000000000000" pitchFamily="2" charset="2"/>
              <a:buChar char="ü"/>
            </a:pPr>
            <a:r>
              <a:rPr lang="en-US" dirty="0" smtClean="0"/>
              <a:t>The </a:t>
            </a:r>
            <a:r>
              <a:rPr lang="en-US" dirty="0" err="1"/>
              <a:t>SDGym</a:t>
            </a:r>
            <a:r>
              <a:rPr lang="en-US" dirty="0"/>
              <a:t> (SD Vault) </a:t>
            </a:r>
            <a:r>
              <a:rPr lang="en-US" b="1" dirty="0" err="1" smtClean="0"/>
              <a:t>CTGANSynthesizer</a:t>
            </a:r>
            <a:r>
              <a:rPr lang="en-US" dirty="0" smtClean="0"/>
              <a:t> </a:t>
            </a:r>
            <a:r>
              <a:rPr lang="en-US" dirty="0"/>
              <a:t>provides a practical implementation of CTGAN with adjustable generator and discriminator architectures, batch size, number of epochs, and sampling strategies.</a:t>
            </a:r>
          </a:p>
          <a:p>
            <a:pPr marL="342900" indent="-342900">
              <a:buFont typeface="Wingdings" panose="05000000000000000000" pitchFamily="2" charset="2"/>
              <a:buChar char="ü"/>
            </a:pPr>
            <a:endParaRPr lang="en-US" sz="2000" dirty="0"/>
          </a:p>
          <a:p>
            <a:endParaRPr lang="it-IT" sz="2000" dirty="0"/>
          </a:p>
        </p:txBody>
      </p:sp>
      <p:pic>
        <p:nvPicPr>
          <p:cNvPr id="10" name="Immagin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091" y="1533850"/>
            <a:ext cx="5067909" cy="2667118"/>
          </a:xfrm>
          <a:prstGeom prst="rect">
            <a:avLst/>
          </a:prstGeom>
        </p:spPr>
      </p:pic>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901" y="4680253"/>
            <a:ext cx="3276600" cy="1714500"/>
          </a:xfrm>
          <a:prstGeom prst="rect">
            <a:avLst/>
          </a:prstGeom>
        </p:spPr>
      </p:pic>
    </p:spTree>
    <p:extLst>
      <p:ext uri="{BB962C8B-B14F-4D97-AF65-F5344CB8AC3E}">
        <p14:creationId xmlns:p14="http://schemas.microsoft.com/office/powerpoint/2010/main" val="11439756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14</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a:t>
            </a:r>
            <a:r>
              <a:rPr lang="it-IT" sz="2800" dirty="0" smtClean="0"/>
              <a:t>– </a:t>
            </a:r>
            <a:r>
              <a:rPr lang="it-IT" sz="2800" dirty="0" err="1" smtClean="0"/>
              <a:t>Differential</a:t>
            </a:r>
            <a:r>
              <a:rPr lang="it-IT" sz="2800" dirty="0" smtClean="0"/>
              <a:t> Privacy CT </a:t>
            </a:r>
            <a:r>
              <a:rPr lang="it-IT" sz="2800" dirty="0" err="1" smtClean="0"/>
              <a:t>GANs</a:t>
            </a:r>
            <a:r>
              <a:rPr lang="it-IT" sz="2800" dirty="0" smtClean="0"/>
              <a:t> – DP-</a:t>
            </a:r>
            <a:r>
              <a:rPr lang="it-IT" sz="2800" dirty="0" err="1" smtClean="0"/>
              <a:t>CT</a:t>
            </a:r>
            <a:r>
              <a:rPr lang="it-IT" dirty="0" err="1" smtClean="0"/>
              <a:t>GANs</a:t>
            </a:r>
            <a:endParaRPr lang="it-IT" dirty="0"/>
          </a:p>
        </p:txBody>
      </p:sp>
      <p:sp>
        <p:nvSpPr>
          <p:cNvPr id="14" name="Rettangolo 13"/>
          <p:cNvSpPr/>
          <p:nvPr/>
        </p:nvSpPr>
        <p:spPr>
          <a:xfrm>
            <a:off x="323469" y="1439918"/>
            <a:ext cx="7097592" cy="5940088"/>
          </a:xfrm>
          <a:prstGeom prst="rect">
            <a:avLst/>
          </a:prstGeom>
        </p:spPr>
        <p:txBody>
          <a:bodyPr wrap="square">
            <a:spAutoFit/>
          </a:bodyPr>
          <a:lstStyle/>
          <a:p>
            <a:pPr marL="342900" indent="-342900">
              <a:buFont typeface="Wingdings" panose="05000000000000000000" pitchFamily="2" charset="2"/>
              <a:buChar char="ü"/>
            </a:pPr>
            <a:r>
              <a:rPr lang="en-US" sz="2000" b="1" dirty="0" smtClean="0"/>
              <a:t>DP-CTGAN</a:t>
            </a:r>
            <a:r>
              <a:rPr lang="en-US" sz="2000" dirty="0" smtClean="0"/>
              <a:t> </a:t>
            </a:r>
            <a:r>
              <a:rPr lang="en-US" sz="2000" dirty="0"/>
              <a:t>extends CTGAN by integrating differential privacy (DP) during training</a:t>
            </a:r>
            <a:r>
              <a:rPr lang="en-US" sz="2000" dirty="0" smtClean="0"/>
              <a:t>, guaranteeing </a:t>
            </a:r>
            <a:r>
              <a:rPr lang="en-US" sz="2000" dirty="0"/>
              <a:t>formal privacy for the data. - The discriminator is trained with DP-SGD </a:t>
            </a:r>
            <a:r>
              <a:rPr lang="en-US" sz="2000" dirty="0" smtClean="0"/>
              <a:t>: per-sample </a:t>
            </a:r>
            <a:r>
              <a:rPr lang="en-US" sz="2000" dirty="0"/>
              <a:t>gradient clipping and noise addition. - Generator learns only from the </a:t>
            </a:r>
            <a:r>
              <a:rPr lang="en-US" sz="2000" dirty="0" smtClean="0"/>
              <a:t>DP </a:t>
            </a:r>
            <a:r>
              <a:rPr lang="it-IT" sz="2000" dirty="0" smtClean="0"/>
              <a:t>discriminator. </a:t>
            </a:r>
            <a:r>
              <a:rPr lang="en-US" sz="2000" dirty="0" smtClean="0"/>
              <a:t>Losses </a:t>
            </a:r>
            <a:r>
              <a:rPr lang="en-US" sz="2000" dirty="0"/>
              <a:t>are adapted to include DP noise. Synthetic data generation follows the </a:t>
            </a:r>
            <a:r>
              <a:rPr lang="en-US" sz="2000" dirty="0" smtClean="0"/>
              <a:t>same procedure </a:t>
            </a:r>
            <a:r>
              <a:rPr lang="en-US" sz="2000" dirty="0"/>
              <a:t>as CTGAN. </a:t>
            </a:r>
          </a:p>
          <a:p>
            <a:pPr marL="342900" indent="-342900">
              <a:buFont typeface="Wingdings" panose="05000000000000000000" pitchFamily="2" charset="2"/>
              <a:buChar char="ü"/>
            </a:pPr>
            <a:r>
              <a:rPr lang="en-US" sz="2000" dirty="0" smtClean="0"/>
              <a:t>The </a:t>
            </a:r>
            <a:r>
              <a:rPr lang="en-US" sz="2000" dirty="0" err="1" smtClean="0"/>
              <a:t>SmartNoise’s</a:t>
            </a:r>
            <a:r>
              <a:rPr lang="en-US" sz="2000" dirty="0" smtClean="0"/>
              <a:t> </a:t>
            </a:r>
            <a:r>
              <a:rPr lang="en-US" sz="2000" b="1" dirty="0" err="1" smtClean="0"/>
              <a:t>DPCTGANSynthesizer</a:t>
            </a:r>
            <a:r>
              <a:rPr lang="en-US" sz="2000" dirty="0" smtClean="0"/>
              <a:t> </a:t>
            </a:r>
            <a:r>
              <a:rPr lang="en-US" sz="2000" dirty="0"/>
              <a:t>provides </a:t>
            </a:r>
            <a:r>
              <a:rPr lang="en-US" sz="2000" dirty="0" err="1"/>
              <a:t>hyperparameters</a:t>
            </a:r>
            <a:r>
              <a:rPr lang="en-US" sz="2000" dirty="0"/>
              <a:t> for noise vectors</a:t>
            </a:r>
            <a:r>
              <a:rPr lang="en-US" sz="2000" dirty="0" smtClean="0"/>
              <a:t>,  condition </a:t>
            </a:r>
            <a:r>
              <a:rPr lang="en-US" sz="2000" dirty="0"/>
              <a:t>vectors, network architectures, embedding dimensions, privacy </a:t>
            </a:r>
            <a:r>
              <a:rPr lang="en-US" sz="2000" dirty="0" smtClean="0"/>
              <a:t>parameters (</a:t>
            </a:r>
            <a:r>
              <a:rPr lang="en-US" sz="2000" dirty="0"/>
              <a:t>ε, δ, σ), optimization settings, and sampling size</a:t>
            </a:r>
            <a:r>
              <a:rPr lang="en-US" sz="2000" dirty="0" smtClean="0"/>
              <a:t>.</a:t>
            </a:r>
            <a:endParaRPr lang="en-US" sz="2000" dirty="0"/>
          </a:p>
          <a:p>
            <a:pPr marL="342900" indent="-342900">
              <a:buFont typeface="Wingdings" panose="05000000000000000000" pitchFamily="2" charset="2"/>
              <a:buChar char="ü"/>
            </a:pPr>
            <a:r>
              <a:rPr lang="en-US" sz="2000" dirty="0"/>
              <a:t>Since </a:t>
            </a:r>
            <a:r>
              <a:rPr lang="en-US" sz="2000" b="1" dirty="0" smtClean="0"/>
              <a:t>DP-CTGAN</a:t>
            </a:r>
            <a:r>
              <a:rPr lang="en-US" sz="2000" dirty="0" smtClean="0"/>
              <a:t> </a:t>
            </a:r>
            <a:r>
              <a:rPr lang="en-US" sz="2000" dirty="0"/>
              <a:t>introduces noise into the parameters of the </a:t>
            </a:r>
            <a:r>
              <a:rPr lang="en-US" sz="2000" b="1" dirty="0"/>
              <a:t>CTGAN</a:t>
            </a:r>
            <a:r>
              <a:rPr lang="en-US" sz="2000" dirty="0"/>
              <a:t> model, the privacy gain can increase </a:t>
            </a:r>
            <a:r>
              <a:rPr lang="en-US" sz="2000" b="1" dirty="0"/>
              <a:t>at the expense of performance</a:t>
            </a:r>
            <a:r>
              <a:rPr lang="en-US" sz="2000" dirty="0"/>
              <a:t>, which is lower compared to standard CTGAN. Therefore, </a:t>
            </a:r>
            <a:r>
              <a:rPr lang="en-US" sz="2000" b="1" dirty="0"/>
              <a:t>there is a trade-off between privacy and performance.</a:t>
            </a:r>
            <a:endParaRPr lang="en-US" sz="2000" dirty="0" smtClean="0"/>
          </a:p>
          <a:p>
            <a:pPr marL="342900" indent="-342900">
              <a:buFont typeface="Wingdings" panose="05000000000000000000" pitchFamily="2" charset="2"/>
              <a:buChar char="ü"/>
            </a:pPr>
            <a:endParaRPr lang="en-US" sz="2000" dirty="0" smtClean="0"/>
          </a:p>
          <a:p>
            <a:endParaRPr lang="en-US" sz="2000" dirty="0"/>
          </a:p>
          <a:p>
            <a:endParaRPr lang="it-IT" sz="2000" dirty="0"/>
          </a:p>
        </p:txBody>
      </p:sp>
      <p:pic>
        <p:nvPicPr>
          <p:cNvPr id="2" name="Immagine 1"/>
          <p:cNvPicPr>
            <a:picLocks noChangeAspect="1"/>
          </p:cNvPicPr>
          <p:nvPr/>
        </p:nvPicPr>
        <p:blipFill>
          <a:blip r:embed="rId3"/>
          <a:stretch>
            <a:fillRect/>
          </a:stretch>
        </p:blipFill>
        <p:spPr>
          <a:xfrm>
            <a:off x="8335461" y="4747410"/>
            <a:ext cx="1047750" cy="752475"/>
          </a:xfrm>
          <a:prstGeom prst="rect">
            <a:avLst/>
          </a:prstGeom>
        </p:spPr>
      </p:pic>
      <p:pic>
        <p:nvPicPr>
          <p:cNvPr id="3" name="Immagine 2"/>
          <p:cNvPicPr>
            <a:picLocks noChangeAspect="1"/>
          </p:cNvPicPr>
          <p:nvPr/>
        </p:nvPicPr>
        <p:blipFill>
          <a:blip r:embed="rId4"/>
          <a:stretch>
            <a:fillRect/>
          </a:stretch>
        </p:blipFill>
        <p:spPr>
          <a:xfrm>
            <a:off x="7421061" y="5623228"/>
            <a:ext cx="2876550" cy="771525"/>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7312" y="1498513"/>
            <a:ext cx="4111544" cy="2909344"/>
          </a:xfrm>
          <a:prstGeom prst="rect">
            <a:avLst/>
          </a:prstGeom>
        </p:spPr>
      </p:pic>
    </p:spTree>
    <p:extLst>
      <p:ext uri="{BB962C8B-B14F-4D97-AF65-F5344CB8AC3E}">
        <p14:creationId xmlns:p14="http://schemas.microsoft.com/office/powerpoint/2010/main" val="1936501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15</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553936" y="314544"/>
            <a:ext cx="11269308" cy="384721"/>
          </a:xfrm>
        </p:spPr>
        <p:txBody>
          <a:bodyPr/>
          <a:lstStyle/>
          <a:p>
            <a:r>
              <a:rPr lang="it-IT" sz="2800" dirty="0"/>
              <a:t>WP13’s Istat </a:t>
            </a:r>
            <a:r>
              <a:rPr lang="it-IT" sz="2800" dirty="0" err="1"/>
              <a:t>PoC</a:t>
            </a:r>
            <a:r>
              <a:rPr lang="it-IT" sz="2800" dirty="0"/>
              <a:t> – </a:t>
            </a:r>
            <a:r>
              <a:rPr lang="it-IT" sz="2800" dirty="0" err="1" smtClean="0"/>
              <a:t>Mean</a:t>
            </a:r>
            <a:r>
              <a:rPr lang="it-IT" sz="2800" dirty="0" smtClean="0"/>
              <a:t> and </a:t>
            </a:r>
            <a:r>
              <a:rPr lang="it-IT" sz="2800" dirty="0" err="1" smtClean="0"/>
              <a:t>Std</a:t>
            </a:r>
            <a:r>
              <a:rPr lang="it-IT" sz="2800" dirty="0" smtClean="0"/>
              <a:t> </a:t>
            </a:r>
            <a:r>
              <a:rPr lang="it-IT" sz="2800" dirty="0" err="1" smtClean="0"/>
              <a:t>Tests</a:t>
            </a:r>
            <a:endParaRPr lang="it-IT"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5312" y="1553158"/>
            <a:ext cx="3680318" cy="1840159"/>
          </a:xfrm>
          <a:prstGeom prst="rect">
            <a:avLst/>
          </a:prstGeom>
        </p:spPr>
      </p:pic>
      <p:sp>
        <p:nvSpPr>
          <p:cNvPr id="3" name="CasellaDiTesto 2"/>
          <p:cNvSpPr txBox="1"/>
          <p:nvPr/>
        </p:nvSpPr>
        <p:spPr>
          <a:xfrm>
            <a:off x="5171242" y="1070423"/>
            <a:ext cx="3142678" cy="400110"/>
          </a:xfrm>
          <a:prstGeom prst="rect">
            <a:avLst/>
          </a:prstGeom>
          <a:noFill/>
        </p:spPr>
        <p:txBody>
          <a:bodyPr wrap="square" rtlCol="0">
            <a:spAutoFit/>
          </a:bodyPr>
          <a:lstStyle/>
          <a:p>
            <a:r>
              <a:rPr lang="it-IT" sz="2000" b="1" dirty="0" smtClean="0"/>
              <a:t>Random </a:t>
            </a:r>
            <a:r>
              <a:rPr lang="it-IT" sz="2000" b="1" dirty="0" err="1" smtClean="0"/>
              <a:t>Forest</a:t>
            </a:r>
            <a:endParaRPr lang="it-IT" sz="2000" b="1" dirty="0"/>
          </a:p>
        </p:txBody>
      </p:sp>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047" y="1537005"/>
            <a:ext cx="3857972" cy="1896006"/>
          </a:xfrm>
          <a:prstGeom prst="rect">
            <a:avLst/>
          </a:prstGeom>
        </p:spPr>
      </p:pic>
      <p:sp>
        <p:nvSpPr>
          <p:cNvPr id="11" name="CasellaDiTesto 10"/>
          <p:cNvSpPr txBox="1"/>
          <p:nvPr/>
        </p:nvSpPr>
        <p:spPr>
          <a:xfrm>
            <a:off x="9191597" y="1057220"/>
            <a:ext cx="3142678" cy="400110"/>
          </a:xfrm>
          <a:prstGeom prst="rect">
            <a:avLst/>
          </a:prstGeom>
          <a:noFill/>
        </p:spPr>
        <p:txBody>
          <a:bodyPr wrap="square" rtlCol="0">
            <a:spAutoFit/>
          </a:bodyPr>
          <a:lstStyle/>
          <a:p>
            <a:r>
              <a:rPr lang="it-IT" sz="2000" b="1" dirty="0" err="1" smtClean="0"/>
              <a:t>XGBoost</a:t>
            </a:r>
            <a:endParaRPr lang="it-IT" sz="2000" b="1" dirty="0"/>
          </a:p>
        </p:txBody>
      </p:sp>
      <p:sp>
        <p:nvSpPr>
          <p:cNvPr id="12" name="CasellaDiTesto 11"/>
          <p:cNvSpPr txBox="1"/>
          <p:nvPr/>
        </p:nvSpPr>
        <p:spPr>
          <a:xfrm>
            <a:off x="4371966" y="3705776"/>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pic>
        <p:nvPicPr>
          <p:cNvPr id="7" name="Immagin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5630" y="4236943"/>
            <a:ext cx="3883751" cy="1941876"/>
          </a:xfrm>
          <a:prstGeom prst="rect">
            <a:avLst/>
          </a:prstGeom>
        </p:spPr>
      </p:pic>
      <p:sp>
        <p:nvSpPr>
          <p:cNvPr id="13" name="CasellaDiTesto 12"/>
          <p:cNvSpPr txBox="1"/>
          <p:nvPr/>
        </p:nvSpPr>
        <p:spPr>
          <a:xfrm>
            <a:off x="9191597" y="3764201"/>
            <a:ext cx="3142678" cy="400110"/>
          </a:xfrm>
          <a:prstGeom prst="rect">
            <a:avLst/>
          </a:prstGeom>
          <a:noFill/>
        </p:spPr>
        <p:txBody>
          <a:bodyPr wrap="square" rtlCol="0">
            <a:spAutoFit/>
          </a:bodyPr>
          <a:lstStyle/>
          <a:p>
            <a:r>
              <a:rPr lang="it-IT" sz="2000" b="1" dirty="0" smtClean="0"/>
              <a:t>CT-GAN</a:t>
            </a:r>
            <a:endParaRPr lang="it-IT" sz="2000" b="1" dirty="0"/>
          </a:p>
        </p:txBody>
      </p:sp>
      <p:pic>
        <p:nvPicPr>
          <p:cNvPr id="9" name="Immagine 8"/>
          <p:cNvPicPr>
            <a:picLocks noChangeAspect="1"/>
          </p:cNvPicPr>
          <p:nvPr/>
        </p:nvPicPr>
        <p:blipFill>
          <a:blip r:embed="rId6"/>
          <a:stretch>
            <a:fillRect/>
          </a:stretch>
        </p:blipFill>
        <p:spPr>
          <a:xfrm>
            <a:off x="4259117" y="4058279"/>
            <a:ext cx="3688863" cy="2336474"/>
          </a:xfrm>
          <a:prstGeom prst="rect">
            <a:avLst/>
          </a:prstGeom>
        </p:spPr>
      </p:pic>
      <p:sp>
        <p:nvSpPr>
          <p:cNvPr id="14" name="Rettangolo 13"/>
          <p:cNvSpPr/>
          <p:nvPr/>
        </p:nvSpPr>
        <p:spPr>
          <a:xfrm>
            <a:off x="553936" y="2025263"/>
            <a:ext cx="3621018" cy="3477875"/>
          </a:xfrm>
          <a:prstGeom prst="rect">
            <a:avLst/>
          </a:prstGeom>
        </p:spPr>
        <p:txBody>
          <a:bodyPr wrap="square">
            <a:spAutoFit/>
          </a:bodyPr>
          <a:lstStyle/>
          <a:p>
            <a:pPr marL="342900" indent="-342900">
              <a:buFont typeface="Wingdings" panose="05000000000000000000" pitchFamily="2" charset="2"/>
              <a:buChar char="ü"/>
            </a:pPr>
            <a:r>
              <a:rPr lang="en-US" sz="2000" dirty="0"/>
              <a:t>We evaluated the quality of the synthetic datasets using the </a:t>
            </a:r>
            <a:r>
              <a:rPr lang="en-US" sz="2000" b="1" dirty="0" smtClean="0"/>
              <a:t>Table Evaluator</a:t>
            </a:r>
            <a:r>
              <a:rPr lang="en-US" sz="2000" dirty="0" smtClean="0"/>
              <a:t> module in python, </a:t>
            </a:r>
            <a:r>
              <a:rPr lang="en-US" sz="2000" dirty="0"/>
              <a:t>which offers visual comparisons against the original </a:t>
            </a:r>
            <a:r>
              <a:rPr lang="en-US" sz="2000" dirty="0" smtClean="0"/>
              <a:t>data.</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Here we have a comparison </a:t>
            </a:r>
            <a:r>
              <a:rPr lang="en-US" sz="2000" dirty="0"/>
              <a:t>of column-wise means and standard deviations between real and </a:t>
            </a:r>
            <a:r>
              <a:rPr lang="en-US" sz="2000" dirty="0" smtClean="0"/>
              <a:t>synthetic </a:t>
            </a:r>
            <a:r>
              <a:rPr lang="it-IT" sz="2000" dirty="0" err="1" smtClean="0"/>
              <a:t>datasets</a:t>
            </a:r>
            <a:r>
              <a:rPr lang="it-IT" sz="2000" dirty="0"/>
              <a:t>.</a:t>
            </a:r>
          </a:p>
        </p:txBody>
      </p:sp>
    </p:spTree>
    <p:extLst>
      <p:ext uri="{BB962C8B-B14F-4D97-AF65-F5344CB8AC3E}">
        <p14:creationId xmlns:p14="http://schemas.microsoft.com/office/powerpoint/2010/main" val="3602583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16</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59063" y="292855"/>
            <a:ext cx="11269308" cy="384721"/>
          </a:xfrm>
        </p:spPr>
        <p:txBody>
          <a:bodyPr/>
          <a:lstStyle/>
          <a:p>
            <a:r>
              <a:rPr lang="it-IT" sz="2800" dirty="0"/>
              <a:t>WP13’s Istat </a:t>
            </a:r>
            <a:r>
              <a:rPr lang="it-IT" sz="2800" dirty="0" err="1"/>
              <a:t>PoC</a:t>
            </a:r>
            <a:r>
              <a:rPr lang="it-IT" sz="2800" dirty="0"/>
              <a:t> – </a:t>
            </a:r>
            <a:r>
              <a:rPr lang="it-IT" sz="2800" dirty="0" err="1" smtClean="0"/>
              <a:t>Mean</a:t>
            </a:r>
            <a:r>
              <a:rPr lang="it-IT" sz="2800" dirty="0" smtClean="0"/>
              <a:t> and </a:t>
            </a:r>
            <a:r>
              <a:rPr lang="it-IT" sz="2800" dirty="0" err="1" smtClean="0"/>
              <a:t>Std</a:t>
            </a:r>
            <a:r>
              <a:rPr lang="it-IT" sz="2800" dirty="0" smtClean="0"/>
              <a:t> </a:t>
            </a:r>
            <a:r>
              <a:rPr lang="it-IT" sz="2800" dirty="0" err="1" smtClean="0"/>
              <a:t>Tests</a:t>
            </a:r>
            <a:endParaRPr lang="it-IT" dirty="0"/>
          </a:p>
        </p:txBody>
      </p:sp>
      <p:sp>
        <p:nvSpPr>
          <p:cNvPr id="3" name="CasellaDiTesto 2"/>
          <p:cNvSpPr txBox="1"/>
          <p:nvPr/>
        </p:nvSpPr>
        <p:spPr>
          <a:xfrm>
            <a:off x="3185125" y="1188410"/>
            <a:ext cx="3142678" cy="400110"/>
          </a:xfrm>
          <a:prstGeom prst="rect">
            <a:avLst/>
          </a:prstGeom>
          <a:noFill/>
        </p:spPr>
        <p:txBody>
          <a:bodyPr wrap="square" rtlCol="0">
            <a:spAutoFit/>
          </a:bodyPr>
          <a:lstStyle/>
          <a:p>
            <a:r>
              <a:rPr lang="it-IT" sz="2000" b="1" dirty="0" smtClean="0"/>
              <a:t>SMOTENC</a:t>
            </a:r>
            <a:endParaRPr lang="it-IT" sz="2000" b="1" dirty="0"/>
          </a:p>
        </p:txBody>
      </p:sp>
      <p:sp>
        <p:nvSpPr>
          <p:cNvPr id="11" name="CasellaDiTesto 10"/>
          <p:cNvSpPr txBox="1"/>
          <p:nvPr/>
        </p:nvSpPr>
        <p:spPr>
          <a:xfrm>
            <a:off x="7677428" y="1167901"/>
            <a:ext cx="3142678" cy="400110"/>
          </a:xfrm>
          <a:prstGeom prst="rect">
            <a:avLst/>
          </a:prstGeom>
          <a:noFill/>
        </p:spPr>
        <p:txBody>
          <a:bodyPr wrap="square" rtlCol="0">
            <a:spAutoFit/>
          </a:bodyPr>
          <a:lstStyle/>
          <a:p>
            <a:r>
              <a:rPr lang="it-IT" sz="2000" b="1" dirty="0" smtClean="0"/>
              <a:t>DP-CTGAN</a:t>
            </a:r>
            <a:endParaRPr lang="it-IT" sz="2000" b="1" dirty="0"/>
          </a:p>
        </p:txBody>
      </p:sp>
      <p:pic>
        <p:nvPicPr>
          <p:cNvPr id="9" name="Immagine 8"/>
          <p:cNvPicPr>
            <a:picLocks noChangeAspect="1"/>
          </p:cNvPicPr>
          <p:nvPr/>
        </p:nvPicPr>
        <p:blipFill>
          <a:blip r:embed="rId3"/>
          <a:stretch>
            <a:fillRect/>
          </a:stretch>
        </p:blipFill>
        <p:spPr>
          <a:xfrm>
            <a:off x="2310580" y="1671145"/>
            <a:ext cx="3432380" cy="1879853"/>
          </a:xfrm>
          <a:prstGeom prst="rect">
            <a:avLst/>
          </a:prstGeom>
        </p:spPr>
      </p:pic>
      <p:pic>
        <p:nvPicPr>
          <p:cNvPr id="14" name="Immagine 13"/>
          <p:cNvPicPr>
            <a:picLocks noChangeAspect="1"/>
          </p:cNvPicPr>
          <p:nvPr/>
        </p:nvPicPr>
        <p:blipFill>
          <a:blip r:embed="rId4"/>
          <a:stretch>
            <a:fillRect/>
          </a:stretch>
        </p:blipFill>
        <p:spPr>
          <a:xfrm>
            <a:off x="6646605" y="1588520"/>
            <a:ext cx="3336344" cy="2030490"/>
          </a:xfrm>
          <a:prstGeom prst="rect">
            <a:avLst/>
          </a:prstGeom>
        </p:spPr>
      </p:pic>
      <p:sp>
        <p:nvSpPr>
          <p:cNvPr id="15" name="Rettangolo 14"/>
          <p:cNvSpPr/>
          <p:nvPr/>
        </p:nvSpPr>
        <p:spPr>
          <a:xfrm>
            <a:off x="1065214" y="3774620"/>
            <a:ext cx="10261548" cy="2246769"/>
          </a:xfrm>
          <a:prstGeom prst="rect">
            <a:avLst/>
          </a:prstGeom>
        </p:spPr>
        <p:txBody>
          <a:bodyPr wrap="square">
            <a:spAutoFit/>
          </a:bodyPr>
          <a:lstStyle/>
          <a:p>
            <a:pPr marL="342900" indent="-342900">
              <a:buFont typeface="Wingdings" panose="05000000000000000000" pitchFamily="2" charset="2"/>
              <a:buChar char="ü"/>
            </a:pPr>
            <a:r>
              <a:rPr lang="en-US" sz="2000" dirty="0"/>
              <a:t>As we can see, all methods show collinearity between the standard deviations and means across all features</a:t>
            </a:r>
            <a:r>
              <a:rPr lang="en-US" sz="2000" dirty="0" smtClean="0"/>
              <a:t>.</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a:t>The </a:t>
            </a:r>
            <a:r>
              <a:rPr lang="en-US" sz="2000" b="1" dirty="0"/>
              <a:t>Differential Privacy–CTGAN </a:t>
            </a:r>
            <a:r>
              <a:rPr lang="en-US" sz="2000" dirty="0"/>
              <a:t>is the only method exhibiting a lower correlation between feature means and standard deviations. This reduction results from the privacy constraints imposed by differential privacy, which trade off model performance for increased privacy according to the specified privacy budget.</a:t>
            </a:r>
            <a:endParaRPr lang="it-IT" sz="2000" dirty="0"/>
          </a:p>
        </p:txBody>
      </p:sp>
    </p:spTree>
    <p:extLst>
      <p:ext uri="{BB962C8B-B14F-4D97-AF65-F5344CB8AC3E}">
        <p14:creationId xmlns:p14="http://schemas.microsoft.com/office/powerpoint/2010/main" val="40503552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17</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68894" y="354512"/>
            <a:ext cx="11269308" cy="384721"/>
          </a:xfrm>
        </p:spPr>
        <p:txBody>
          <a:bodyPr/>
          <a:lstStyle/>
          <a:p>
            <a:r>
              <a:rPr lang="it-IT" sz="2800" dirty="0"/>
              <a:t>WP13’s Istat </a:t>
            </a:r>
            <a:r>
              <a:rPr lang="it-IT" sz="2800" dirty="0" err="1"/>
              <a:t>PoC</a:t>
            </a:r>
            <a:r>
              <a:rPr lang="it-IT" sz="2800" dirty="0"/>
              <a:t> – </a:t>
            </a:r>
            <a:r>
              <a:rPr lang="it-IT" sz="2800" dirty="0" smtClean="0"/>
              <a:t>Cumulative </a:t>
            </a:r>
            <a:r>
              <a:rPr lang="it-IT" sz="2800" dirty="0" err="1" smtClean="0"/>
              <a:t>Sums</a:t>
            </a:r>
            <a:endParaRPr lang="it-IT" dirty="0"/>
          </a:p>
        </p:txBody>
      </p:sp>
      <p:sp>
        <p:nvSpPr>
          <p:cNvPr id="12" name="CasellaDiTesto 11"/>
          <p:cNvSpPr txBox="1"/>
          <p:nvPr/>
        </p:nvSpPr>
        <p:spPr>
          <a:xfrm>
            <a:off x="5269307" y="1292005"/>
            <a:ext cx="3941954" cy="400110"/>
          </a:xfrm>
          <a:prstGeom prst="rect">
            <a:avLst/>
          </a:prstGeom>
          <a:noFill/>
        </p:spPr>
        <p:txBody>
          <a:bodyPr wrap="square" rtlCol="0">
            <a:spAutoFit/>
          </a:bodyPr>
          <a:lstStyle/>
          <a:p>
            <a:r>
              <a:rPr lang="it-IT" sz="2000" b="1" dirty="0" smtClean="0"/>
              <a:t>Random </a:t>
            </a:r>
            <a:r>
              <a:rPr lang="it-IT" sz="2000" b="1" dirty="0" err="1" smtClean="0"/>
              <a:t>Forest</a:t>
            </a:r>
            <a:endParaRPr lang="it-IT" sz="2000" b="1" dirty="0"/>
          </a:p>
        </p:txBody>
      </p:sp>
      <p:sp>
        <p:nvSpPr>
          <p:cNvPr id="13" name="CasellaDiTesto 12"/>
          <p:cNvSpPr txBox="1"/>
          <p:nvPr/>
        </p:nvSpPr>
        <p:spPr>
          <a:xfrm>
            <a:off x="9211261" y="1292005"/>
            <a:ext cx="3142678" cy="400110"/>
          </a:xfrm>
          <a:prstGeom prst="rect">
            <a:avLst/>
          </a:prstGeom>
          <a:noFill/>
        </p:spPr>
        <p:txBody>
          <a:bodyPr wrap="square" rtlCol="0">
            <a:spAutoFit/>
          </a:bodyPr>
          <a:lstStyle/>
          <a:p>
            <a:r>
              <a:rPr lang="it-IT" sz="2000" b="1" dirty="0" err="1" smtClean="0"/>
              <a:t>XGBoost</a:t>
            </a:r>
            <a:endParaRPr lang="it-IT" sz="2000" b="1" dirty="0"/>
          </a:p>
        </p:txBody>
      </p:sp>
      <p:sp>
        <p:nvSpPr>
          <p:cNvPr id="14" name="Rettangolo 13"/>
          <p:cNvSpPr/>
          <p:nvPr/>
        </p:nvSpPr>
        <p:spPr>
          <a:xfrm>
            <a:off x="468894" y="1174304"/>
            <a:ext cx="4126676" cy="5324535"/>
          </a:xfrm>
          <a:prstGeom prst="rect">
            <a:avLst/>
          </a:prstGeom>
        </p:spPr>
        <p:txBody>
          <a:bodyPr wrap="square">
            <a:spAutoFit/>
          </a:bodyPr>
          <a:lstStyle/>
          <a:p>
            <a:pPr marL="342900" indent="-342900">
              <a:buFont typeface="Wingdings" panose="05000000000000000000" pitchFamily="2" charset="2"/>
              <a:buChar char="ü"/>
            </a:pPr>
            <a:r>
              <a:rPr lang="en-US" sz="2000" dirty="0" smtClean="0"/>
              <a:t>With </a:t>
            </a:r>
            <a:r>
              <a:rPr lang="en-US" sz="2000" b="1" dirty="0" smtClean="0"/>
              <a:t>Table Evaluator</a:t>
            </a:r>
            <a:r>
              <a:rPr lang="en-US" sz="2000" dirty="0" smtClean="0"/>
              <a:t> we are able to determine the </a:t>
            </a:r>
            <a:r>
              <a:rPr lang="en-US" sz="2000" dirty="0" err="1" smtClean="0"/>
              <a:t>CumSums</a:t>
            </a:r>
            <a:r>
              <a:rPr lang="en-US" sz="2000" dirty="0" smtClean="0"/>
              <a:t> of each feature (variable) </a:t>
            </a:r>
            <a:r>
              <a:rPr lang="en-US" sz="2000" dirty="0" err="1" smtClean="0"/>
              <a:t>withing</a:t>
            </a:r>
            <a:r>
              <a:rPr lang="en-US" sz="2000" dirty="0" smtClean="0"/>
              <a:t> the c </a:t>
            </a:r>
            <a:r>
              <a:rPr lang="en-US" sz="2000" dirty="0" err="1" smtClean="0"/>
              <a:t>onsidered</a:t>
            </a:r>
            <a:r>
              <a:rPr lang="en-US" sz="2000" dirty="0" smtClean="0"/>
              <a:t> dataset. </a:t>
            </a:r>
          </a:p>
          <a:p>
            <a:pPr marL="342900" indent="-342900">
              <a:buFont typeface="Wingdings" panose="05000000000000000000" pitchFamily="2" charset="2"/>
              <a:buChar char="ü"/>
            </a:pPr>
            <a:r>
              <a:rPr lang="en-US" sz="2000" dirty="0" smtClean="0"/>
              <a:t>A </a:t>
            </a:r>
            <a:r>
              <a:rPr lang="en-US" sz="2000" b="1" dirty="0"/>
              <a:t>cumulative sum</a:t>
            </a:r>
            <a:r>
              <a:rPr lang="en-US" sz="2000" dirty="0"/>
              <a:t> (often written as </a:t>
            </a:r>
            <a:r>
              <a:rPr lang="en-US" sz="2000" b="1" dirty="0" err="1"/>
              <a:t>cumsum</a:t>
            </a:r>
            <a:r>
              <a:rPr lang="en-US" sz="2000" dirty="0"/>
              <a:t>) is the running total of a sequence of </a:t>
            </a:r>
            <a:r>
              <a:rPr lang="en-US" sz="2000" dirty="0" smtClean="0"/>
              <a:t>numbers.</a:t>
            </a:r>
          </a:p>
          <a:p>
            <a:pPr marL="342900" indent="-342900">
              <a:buFont typeface="Wingdings" panose="05000000000000000000" pitchFamily="2" charset="2"/>
              <a:buChar char="ü"/>
            </a:pPr>
            <a:r>
              <a:rPr lang="en-US" sz="2000" dirty="0" smtClean="0"/>
              <a:t>Running </a:t>
            </a:r>
            <a:r>
              <a:rPr lang="en-US" sz="2000" dirty="0"/>
              <a:t>totals of values per column to </a:t>
            </a:r>
            <a:r>
              <a:rPr lang="en-US" sz="2000" b="1" dirty="0"/>
              <a:t>detect</a:t>
            </a:r>
            <a:r>
              <a:rPr lang="en-US" sz="2000" dirty="0"/>
              <a:t> systematic differences</a:t>
            </a:r>
            <a:r>
              <a:rPr lang="en-US" sz="2000" dirty="0" smtClean="0"/>
              <a:t>.</a:t>
            </a:r>
          </a:p>
          <a:p>
            <a:pPr marL="342900" indent="-342900">
              <a:buFont typeface="Wingdings" panose="05000000000000000000" pitchFamily="2" charset="2"/>
              <a:buChar char="ü"/>
            </a:pPr>
            <a:r>
              <a:rPr lang="en-US" sz="2000" dirty="0"/>
              <a:t>In other words, a </a:t>
            </a:r>
            <a:r>
              <a:rPr lang="en-US" sz="2000" b="1" dirty="0"/>
              <a:t>cumulative sum (</a:t>
            </a:r>
            <a:r>
              <a:rPr lang="en-US" sz="2000" b="1" dirty="0" err="1"/>
              <a:t>cumsum</a:t>
            </a:r>
            <a:r>
              <a:rPr lang="en-US" sz="2000" b="1" dirty="0"/>
              <a:t>) is built from a distribution (a list of values)</a:t>
            </a:r>
            <a:r>
              <a:rPr lang="en-US" sz="2000" dirty="0"/>
              <a:t> by adding each new value to the total of all previous ones.</a:t>
            </a:r>
          </a:p>
          <a:p>
            <a:pPr marL="342900" indent="-342900">
              <a:buFont typeface="Wingdings" panose="05000000000000000000" pitchFamily="2" charset="2"/>
              <a:buChar char="ü"/>
            </a:pPr>
            <a:endParaRPr lang="en-US" sz="2000"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039" y="1628787"/>
            <a:ext cx="3255761" cy="4828341"/>
          </a:xfrm>
          <a:prstGeom prst="rect">
            <a:avLst/>
          </a:prstGeom>
        </p:spPr>
      </p:pic>
      <p:pic>
        <p:nvPicPr>
          <p:cNvPr id="9" name="Immagine 8"/>
          <p:cNvPicPr>
            <a:picLocks noChangeAspect="1"/>
          </p:cNvPicPr>
          <p:nvPr/>
        </p:nvPicPr>
        <p:blipFill>
          <a:blip r:embed="rId4"/>
          <a:stretch>
            <a:fillRect/>
          </a:stretch>
        </p:blipFill>
        <p:spPr>
          <a:xfrm>
            <a:off x="8162939" y="1828799"/>
            <a:ext cx="3291642" cy="4456253"/>
          </a:xfrm>
          <a:prstGeom prst="rect">
            <a:avLst/>
          </a:prstGeom>
        </p:spPr>
      </p:pic>
    </p:spTree>
    <p:extLst>
      <p:ext uri="{BB962C8B-B14F-4D97-AF65-F5344CB8AC3E}">
        <p14:creationId xmlns:p14="http://schemas.microsoft.com/office/powerpoint/2010/main" val="22468621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18</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68894" y="354512"/>
            <a:ext cx="11269308" cy="384721"/>
          </a:xfrm>
        </p:spPr>
        <p:txBody>
          <a:bodyPr/>
          <a:lstStyle/>
          <a:p>
            <a:r>
              <a:rPr lang="it-IT" sz="2800" dirty="0"/>
              <a:t>WP13’s Istat </a:t>
            </a:r>
            <a:r>
              <a:rPr lang="it-IT" sz="2800" dirty="0" err="1"/>
              <a:t>PoC</a:t>
            </a:r>
            <a:r>
              <a:rPr lang="it-IT" sz="2800" dirty="0"/>
              <a:t> – </a:t>
            </a:r>
            <a:r>
              <a:rPr lang="it-IT" sz="2800" dirty="0" smtClean="0"/>
              <a:t>Cumulative </a:t>
            </a:r>
            <a:r>
              <a:rPr lang="it-IT" sz="2800" dirty="0" err="1" smtClean="0"/>
              <a:t>Sums</a:t>
            </a:r>
            <a:endParaRPr lang="it-IT" dirty="0"/>
          </a:p>
        </p:txBody>
      </p:sp>
      <p:sp>
        <p:nvSpPr>
          <p:cNvPr id="12" name="CasellaDiTesto 11"/>
          <p:cNvSpPr txBox="1"/>
          <p:nvPr/>
        </p:nvSpPr>
        <p:spPr>
          <a:xfrm>
            <a:off x="4259117" y="1277040"/>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sp>
        <p:nvSpPr>
          <p:cNvPr id="13" name="CasellaDiTesto 12"/>
          <p:cNvSpPr txBox="1"/>
          <p:nvPr/>
        </p:nvSpPr>
        <p:spPr>
          <a:xfrm>
            <a:off x="9211261" y="1323245"/>
            <a:ext cx="3142678" cy="400110"/>
          </a:xfrm>
          <a:prstGeom prst="rect">
            <a:avLst/>
          </a:prstGeom>
          <a:noFill/>
        </p:spPr>
        <p:txBody>
          <a:bodyPr wrap="square" rtlCol="0">
            <a:spAutoFit/>
          </a:bodyPr>
          <a:lstStyle/>
          <a:p>
            <a:r>
              <a:rPr lang="it-IT" sz="2000" b="1" dirty="0" smtClean="0"/>
              <a:t>CT-GAN</a:t>
            </a:r>
            <a:endParaRPr lang="it-IT" sz="2000" b="1" dirty="0"/>
          </a:p>
        </p:txBody>
      </p:sp>
      <p:pic>
        <p:nvPicPr>
          <p:cNvPr id="4" name="Immagine 3"/>
          <p:cNvPicPr>
            <a:picLocks noChangeAspect="1"/>
          </p:cNvPicPr>
          <p:nvPr/>
        </p:nvPicPr>
        <p:blipFill>
          <a:blip r:embed="rId3"/>
          <a:stretch>
            <a:fillRect/>
          </a:stretch>
        </p:blipFill>
        <p:spPr>
          <a:xfrm>
            <a:off x="4528113" y="1734742"/>
            <a:ext cx="3328934" cy="4602419"/>
          </a:xfrm>
          <a:prstGeom prst="rect">
            <a:avLst/>
          </a:prstGeom>
        </p:spPr>
      </p:pic>
      <p:pic>
        <p:nvPicPr>
          <p:cNvPr id="2" name="Immagine 1"/>
          <p:cNvPicPr>
            <a:picLocks noChangeAspect="1"/>
          </p:cNvPicPr>
          <p:nvPr/>
        </p:nvPicPr>
        <p:blipFill>
          <a:blip r:embed="rId4"/>
          <a:stretch>
            <a:fillRect/>
          </a:stretch>
        </p:blipFill>
        <p:spPr>
          <a:xfrm>
            <a:off x="8095769" y="1677151"/>
            <a:ext cx="3509466" cy="4792476"/>
          </a:xfrm>
          <a:prstGeom prst="rect">
            <a:avLst/>
          </a:prstGeom>
        </p:spPr>
      </p:pic>
      <p:sp>
        <p:nvSpPr>
          <p:cNvPr id="10" name="Rettangolo 9"/>
          <p:cNvSpPr/>
          <p:nvPr/>
        </p:nvSpPr>
        <p:spPr>
          <a:xfrm>
            <a:off x="467888" y="1194298"/>
            <a:ext cx="3791229" cy="5016758"/>
          </a:xfrm>
          <a:prstGeom prst="rect">
            <a:avLst/>
          </a:prstGeom>
        </p:spPr>
        <p:txBody>
          <a:bodyPr wrap="square">
            <a:spAutoFit/>
          </a:bodyPr>
          <a:lstStyle/>
          <a:p>
            <a:pPr marL="342900" indent="-342900">
              <a:buFont typeface="Wingdings" panose="05000000000000000000" pitchFamily="2" charset="2"/>
              <a:buChar char="ü"/>
            </a:pPr>
            <a:r>
              <a:rPr lang="en-US" sz="2000" dirty="0" smtClean="0"/>
              <a:t>Note</a:t>
            </a:r>
            <a:r>
              <a:rPr lang="en-US" sz="2000" dirty="0"/>
              <a:t>: In the </a:t>
            </a:r>
            <a:r>
              <a:rPr lang="en-US" sz="2000" b="1" dirty="0"/>
              <a:t>original distribution itself</a:t>
            </a:r>
            <a:r>
              <a:rPr lang="en-US" sz="2000" dirty="0"/>
              <a:t>, the values are </a:t>
            </a:r>
            <a:r>
              <a:rPr lang="en-US" sz="2000" i="1" dirty="0"/>
              <a:t>not</a:t>
            </a:r>
            <a:r>
              <a:rPr lang="en-US" sz="2000" dirty="0"/>
              <a:t> sums of previous values.</a:t>
            </a:r>
            <a:br>
              <a:rPr lang="en-US" sz="2000" dirty="0"/>
            </a:br>
            <a:r>
              <a:rPr lang="en-US" sz="2000" dirty="0"/>
              <a:t>Only in the </a:t>
            </a:r>
            <a:r>
              <a:rPr lang="en-US" sz="2000" b="1" dirty="0"/>
              <a:t>cumulative sum version</a:t>
            </a:r>
            <a:r>
              <a:rPr lang="en-US" sz="2000" dirty="0"/>
              <a:t> do the values accumulate</a:t>
            </a:r>
            <a:r>
              <a:rPr lang="en-US" sz="2000" dirty="0" smtClean="0"/>
              <a:t>. </a:t>
            </a:r>
          </a:p>
          <a:p>
            <a:pPr marL="342900" indent="-342900">
              <a:buFont typeface="Wingdings" panose="05000000000000000000" pitchFamily="2" charset="2"/>
              <a:buChar char="ü"/>
            </a:pPr>
            <a:r>
              <a:rPr lang="en-US" sz="2000" dirty="0" smtClean="0"/>
              <a:t>As </a:t>
            </a:r>
            <a:r>
              <a:rPr lang="en-US" sz="2000" dirty="0"/>
              <a:t>we can see, it is </a:t>
            </a:r>
            <a:r>
              <a:rPr lang="en-US" sz="2000" b="1" dirty="0"/>
              <a:t>evident</a:t>
            </a:r>
            <a:r>
              <a:rPr lang="en-US" sz="2000" dirty="0"/>
              <a:t> from the </a:t>
            </a:r>
            <a:r>
              <a:rPr lang="en-US" sz="2000" b="1" dirty="0"/>
              <a:t>cumulative</a:t>
            </a:r>
            <a:r>
              <a:rPr lang="en-US" sz="2000" dirty="0"/>
              <a:t> distributions that the less effective methods, such as </a:t>
            </a:r>
            <a:r>
              <a:rPr lang="en-US" sz="2000" b="1" dirty="0"/>
              <a:t>Random Forest </a:t>
            </a:r>
            <a:r>
              <a:rPr lang="en-US" sz="2000" dirty="0"/>
              <a:t>or </a:t>
            </a:r>
            <a:r>
              <a:rPr lang="en-US" sz="2000" b="1" dirty="0" err="1"/>
              <a:t>XGBoost</a:t>
            </a:r>
            <a:r>
              <a:rPr lang="en-US" sz="2000" dirty="0"/>
              <a:t>, are </a:t>
            </a:r>
            <a:r>
              <a:rPr lang="en-US" sz="2000" b="1" dirty="0"/>
              <a:t>less</a:t>
            </a:r>
            <a:r>
              <a:rPr lang="en-US" sz="2000" dirty="0"/>
              <a:t> efficient on categorical variables, where they often </a:t>
            </a:r>
            <a:r>
              <a:rPr lang="en-US" sz="2000" b="1" dirty="0"/>
              <a:t>fail</a:t>
            </a:r>
            <a:r>
              <a:rPr lang="en-US" sz="2000" dirty="0"/>
              <a:t> to reproduce the categories, i.e. the domain values of these variables. </a:t>
            </a:r>
            <a:endParaRPr lang="it-IT" sz="2000" dirty="0"/>
          </a:p>
        </p:txBody>
      </p:sp>
    </p:spTree>
    <p:extLst>
      <p:ext uri="{BB962C8B-B14F-4D97-AF65-F5344CB8AC3E}">
        <p14:creationId xmlns:p14="http://schemas.microsoft.com/office/powerpoint/2010/main" val="4305847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B44EC-3C8C-C499-88B1-48C12309C5D9}"/>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0B1704C7-72E6-B426-FC16-BC544AB7E9D1}"/>
              </a:ext>
            </a:extLst>
          </p:cNvPr>
          <p:cNvSpPr>
            <a:spLocks noGrp="1"/>
          </p:cNvSpPr>
          <p:nvPr>
            <p:ph type="sldNum" sz="quarter" idx="11"/>
          </p:nvPr>
        </p:nvSpPr>
        <p:spPr/>
        <p:txBody>
          <a:bodyPr/>
          <a:lstStyle/>
          <a:p>
            <a:pPr>
              <a:defRPr/>
            </a:pPr>
            <a:fld id="{48B4153A-D4C5-4CEF-8992-0D8815C829E3}" type="slidenum">
              <a:rPr lang="en-US" smtClean="0"/>
              <a:pPr>
                <a:defRPr/>
              </a:pPr>
              <a:t>19</a:t>
            </a:fld>
            <a:endParaRPr lang="en-US" dirty="0"/>
          </a:p>
        </p:txBody>
      </p:sp>
      <p:sp>
        <p:nvSpPr>
          <p:cNvPr id="6" name="Segnaposto piè di pagina 3">
            <a:extLst>
              <a:ext uri="{FF2B5EF4-FFF2-40B4-BE49-F238E27FC236}">
                <a16:creationId xmlns:a16="http://schemas.microsoft.com/office/drawing/2014/main" id="{8F6D6450-75D1-2711-4A71-90C31015DF5E}"/>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3ED70A12-B7A9-CDAD-683B-42FBF3E96BE1}"/>
              </a:ext>
            </a:extLst>
          </p:cNvPr>
          <p:cNvSpPr>
            <a:spLocks noGrp="1"/>
          </p:cNvSpPr>
          <p:nvPr>
            <p:ph type="title"/>
          </p:nvPr>
        </p:nvSpPr>
        <p:spPr>
          <a:xfrm>
            <a:off x="459063" y="292855"/>
            <a:ext cx="11269308" cy="384721"/>
          </a:xfrm>
        </p:spPr>
        <p:txBody>
          <a:bodyPr/>
          <a:lstStyle/>
          <a:p>
            <a:r>
              <a:rPr lang="it-IT" sz="2800" dirty="0"/>
              <a:t>WP13’s Istat </a:t>
            </a:r>
            <a:r>
              <a:rPr lang="it-IT" sz="2800" dirty="0" err="1"/>
              <a:t>PoC</a:t>
            </a:r>
            <a:r>
              <a:rPr lang="it-IT" sz="2800" dirty="0"/>
              <a:t> – </a:t>
            </a:r>
            <a:r>
              <a:rPr lang="it-IT" sz="2800" dirty="0" smtClean="0"/>
              <a:t>Cumulative SUMS</a:t>
            </a:r>
            <a:endParaRPr lang="it-IT" dirty="0"/>
          </a:p>
        </p:txBody>
      </p:sp>
      <p:sp>
        <p:nvSpPr>
          <p:cNvPr id="3" name="CasellaDiTesto 2"/>
          <p:cNvSpPr txBox="1"/>
          <p:nvPr/>
        </p:nvSpPr>
        <p:spPr>
          <a:xfrm>
            <a:off x="5567137" y="1130291"/>
            <a:ext cx="3142678" cy="400110"/>
          </a:xfrm>
          <a:prstGeom prst="rect">
            <a:avLst/>
          </a:prstGeom>
          <a:noFill/>
        </p:spPr>
        <p:txBody>
          <a:bodyPr wrap="square" rtlCol="0">
            <a:spAutoFit/>
          </a:bodyPr>
          <a:lstStyle/>
          <a:p>
            <a:r>
              <a:rPr lang="it-IT" sz="2000" b="1" dirty="0" smtClean="0"/>
              <a:t>SMOTENC</a:t>
            </a:r>
            <a:endParaRPr lang="it-IT" sz="2000" b="1" dirty="0"/>
          </a:p>
        </p:txBody>
      </p:sp>
      <p:sp>
        <p:nvSpPr>
          <p:cNvPr id="11" name="CasellaDiTesto 10"/>
          <p:cNvSpPr txBox="1"/>
          <p:nvPr/>
        </p:nvSpPr>
        <p:spPr>
          <a:xfrm>
            <a:off x="9088921" y="1130291"/>
            <a:ext cx="3142678" cy="400110"/>
          </a:xfrm>
          <a:prstGeom prst="rect">
            <a:avLst/>
          </a:prstGeom>
          <a:noFill/>
        </p:spPr>
        <p:txBody>
          <a:bodyPr wrap="square" rtlCol="0">
            <a:spAutoFit/>
          </a:bodyPr>
          <a:lstStyle/>
          <a:p>
            <a:r>
              <a:rPr lang="it-IT" sz="2000" b="1" dirty="0" smtClean="0"/>
              <a:t>DP-CTGAN</a:t>
            </a:r>
            <a:endParaRPr lang="it-IT" sz="2000" b="1" dirty="0"/>
          </a:p>
        </p:txBody>
      </p:sp>
      <p:pic>
        <p:nvPicPr>
          <p:cNvPr id="2" name="Immagine 1"/>
          <p:cNvPicPr>
            <a:picLocks noChangeAspect="1"/>
          </p:cNvPicPr>
          <p:nvPr/>
        </p:nvPicPr>
        <p:blipFill>
          <a:blip r:embed="rId3"/>
          <a:stretch>
            <a:fillRect/>
          </a:stretch>
        </p:blipFill>
        <p:spPr>
          <a:xfrm>
            <a:off x="4668171" y="1530401"/>
            <a:ext cx="3371721" cy="4808976"/>
          </a:xfrm>
          <a:prstGeom prst="rect">
            <a:avLst/>
          </a:prstGeom>
        </p:spPr>
      </p:pic>
      <p:pic>
        <p:nvPicPr>
          <p:cNvPr id="7" name="Immagine 6"/>
          <p:cNvPicPr>
            <a:picLocks noChangeAspect="1"/>
          </p:cNvPicPr>
          <p:nvPr/>
        </p:nvPicPr>
        <p:blipFill>
          <a:blip r:embed="rId4"/>
          <a:stretch>
            <a:fillRect/>
          </a:stretch>
        </p:blipFill>
        <p:spPr>
          <a:xfrm>
            <a:off x="8187505" y="1508930"/>
            <a:ext cx="3324631" cy="4778191"/>
          </a:xfrm>
          <a:prstGeom prst="rect">
            <a:avLst/>
          </a:prstGeom>
        </p:spPr>
      </p:pic>
      <p:sp>
        <p:nvSpPr>
          <p:cNvPr id="12" name="Rettangolo 11"/>
          <p:cNvSpPr/>
          <p:nvPr/>
        </p:nvSpPr>
        <p:spPr>
          <a:xfrm>
            <a:off x="635935" y="1270363"/>
            <a:ext cx="3621018" cy="5016758"/>
          </a:xfrm>
          <a:prstGeom prst="rect">
            <a:avLst/>
          </a:prstGeom>
        </p:spPr>
        <p:txBody>
          <a:bodyPr wrap="square">
            <a:spAutoFit/>
          </a:bodyPr>
          <a:lstStyle/>
          <a:p>
            <a:pPr marL="342900" indent="-342900">
              <a:buFont typeface="Wingdings" panose="05000000000000000000" pitchFamily="2" charset="2"/>
              <a:buChar char="ü"/>
            </a:pPr>
            <a:r>
              <a:rPr lang="en-US" sz="2000" dirty="0" smtClean="0"/>
              <a:t>Moreover</a:t>
            </a:r>
            <a:r>
              <a:rPr lang="en-US" sz="2000" dirty="0"/>
              <a:t>, even for continuous variables, these methods often show non-overlapping distributions.</a:t>
            </a:r>
            <a:br>
              <a:rPr lang="en-US" sz="2000" dirty="0"/>
            </a:br>
            <a:r>
              <a:rPr lang="en-US" sz="2000" dirty="0"/>
              <a:t>In the more effective methods, there is an almost perfect overlap between the real and synthetic cumulative distributions</a:t>
            </a:r>
            <a:r>
              <a:rPr lang="en-US" sz="2000" dirty="0" smtClean="0"/>
              <a:t>.</a:t>
            </a:r>
          </a:p>
          <a:p>
            <a:endParaRPr lang="en-US" sz="2000" dirty="0" smtClean="0"/>
          </a:p>
          <a:p>
            <a:pPr marL="342900" indent="-342900">
              <a:buFont typeface="Wingdings" panose="05000000000000000000" pitchFamily="2" charset="2"/>
              <a:buChar char="ü"/>
            </a:pPr>
            <a:r>
              <a:rPr lang="en-US" sz="2000" dirty="0" smtClean="0"/>
              <a:t>Therefore</a:t>
            </a:r>
            <a:r>
              <a:rPr lang="en-US" sz="2000" dirty="0"/>
              <a:t>, the distribution-based approach immediately and visually highlights whether the reproduction of real data in the synthetic data is qualitatively perfect or not.</a:t>
            </a:r>
            <a:endParaRPr lang="it-IT" sz="2000" dirty="0"/>
          </a:p>
        </p:txBody>
      </p:sp>
    </p:spTree>
    <p:extLst>
      <p:ext uri="{BB962C8B-B14F-4D97-AF65-F5344CB8AC3E}">
        <p14:creationId xmlns:p14="http://schemas.microsoft.com/office/powerpoint/2010/main" val="26728579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2</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Introduction</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618686" y="1377995"/>
            <a:ext cx="5484863" cy="5324535"/>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With the </a:t>
            </a:r>
            <a:r>
              <a:rPr lang="en-US" sz="2000" b="1" dirty="0" smtClean="0"/>
              <a:t>digitalization</a:t>
            </a:r>
            <a:r>
              <a:rPr lang="en-US" sz="2000" dirty="0" smtClean="0"/>
              <a:t> </a:t>
            </a:r>
            <a:r>
              <a:rPr lang="en-US" sz="2000" b="1" dirty="0" smtClean="0"/>
              <a:t>of information </a:t>
            </a:r>
            <a:r>
              <a:rPr lang="en-US" sz="2000" dirty="0" smtClean="0"/>
              <a:t>and the increasing accessibility of </a:t>
            </a:r>
            <a:r>
              <a:rPr lang="en-US" sz="2000" b="1" dirty="0" smtClean="0"/>
              <a:t>administrative</a:t>
            </a:r>
            <a:r>
              <a:rPr lang="en-US" sz="2000" dirty="0" smtClean="0"/>
              <a:t> data, the amount of data to be handled has grown substantially in recent years. This raises significant concerns about </a:t>
            </a:r>
            <a:r>
              <a:rPr lang="en-US" sz="2000" b="1" dirty="0" smtClean="0"/>
              <a:t>data</a:t>
            </a:r>
            <a:r>
              <a:rPr lang="en-US" sz="2000" dirty="0" smtClean="0"/>
              <a:t> </a:t>
            </a:r>
            <a:r>
              <a:rPr lang="en-US" sz="2000" b="1" dirty="0" smtClean="0"/>
              <a:t>protection</a:t>
            </a:r>
            <a:r>
              <a:rPr lang="en-US" sz="2000" dirty="0" smtClean="0"/>
              <a:t> and </a:t>
            </a:r>
            <a:r>
              <a:rPr lang="en-US" sz="2000" b="1" dirty="0" smtClean="0"/>
              <a:t>privacy</a:t>
            </a:r>
            <a:r>
              <a:rPr lang="en-US" sz="2000" dirty="0" smtClean="0"/>
              <a:t> since the disclosure </a:t>
            </a:r>
            <a:r>
              <a:rPr lang="en-US" sz="2000" dirty="0"/>
              <a:t>of sensitive </a:t>
            </a:r>
            <a:r>
              <a:rPr lang="en-US" sz="2000" dirty="0" smtClean="0"/>
              <a:t>information can </a:t>
            </a:r>
            <a:r>
              <a:rPr lang="en-US" sz="2000" dirty="0"/>
              <a:t>pose serious risks to individuals, institutions, and public administrations</a:t>
            </a:r>
            <a:r>
              <a:rPr lang="en-US" sz="2000" dirty="0" smtClean="0"/>
              <a:t>.</a:t>
            </a:r>
          </a:p>
          <a:p>
            <a:pPr marL="342900" indent="-342900">
              <a:buFont typeface="Arial" panose="020B0604020202020204" pitchFamily="34" charset="0"/>
              <a:buChar char="•"/>
            </a:pPr>
            <a:endParaRPr lang="en-US" sz="2000" dirty="0"/>
          </a:p>
          <a:p>
            <a:pPr marL="342900" indent="-342900">
              <a:buFont typeface="Wingdings" panose="05000000000000000000" pitchFamily="2" charset="2"/>
              <a:buChar char="ü"/>
            </a:pPr>
            <a:r>
              <a:rPr lang="en-US" sz="2000" dirty="0" smtClean="0"/>
              <a:t>Maintaining </a:t>
            </a:r>
            <a:r>
              <a:rPr lang="en-US" sz="2000" b="1" dirty="0"/>
              <a:t>digital</a:t>
            </a:r>
            <a:r>
              <a:rPr lang="en-US" sz="2000" dirty="0"/>
              <a:t> security and protecting the privacy of personal data have become key challenges in today’s </a:t>
            </a:r>
            <a:r>
              <a:rPr lang="en-US" sz="2000" b="1" dirty="0"/>
              <a:t>data-driven 21st-century </a:t>
            </a:r>
            <a:r>
              <a:rPr lang="en-US" sz="2000" dirty="0"/>
              <a:t>society</a:t>
            </a:r>
            <a:r>
              <a:rPr lang="en-US" sz="2000" dirty="0" smtClean="0"/>
              <a:t>.  An </a:t>
            </a:r>
            <a:r>
              <a:rPr lang="en-US" sz="2000" dirty="0"/>
              <a:t>effective way to tackle these issues </a:t>
            </a:r>
            <a:r>
              <a:rPr lang="en-US" sz="2000" dirty="0" smtClean="0"/>
              <a:t>could be </a:t>
            </a:r>
            <a:r>
              <a:rPr lang="en-US" sz="2000" dirty="0"/>
              <a:t>the use of </a:t>
            </a:r>
            <a:r>
              <a:rPr lang="en-US" sz="2000" b="1" dirty="0"/>
              <a:t>synthetic data</a:t>
            </a:r>
            <a:r>
              <a:rPr lang="en-US" sz="2000" dirty="0"/>
              <a:t>.</a:t>
            </a:r>
            <a:endParaRPr lang="en-US" sz="2000" dirty="0" smtClean="0"/>
          </a:p>
          <a:p>
            <a:pPr marL="342900" indent="-342900">
              <a:buFont typeface="Arial" panose="020B0604020202020204" pitchFamily="34" charset="0"/>
              <a:buChar char="•"/>
            </a:pPr>
            <a:endParaRPr lang="en-US" sz="2000" dirty="0" smtClean="0"/>
          </a:p>
        </p:txBody>
      </p:sp>
      <p:pic>
        <p:nvPicPr>
          <p:cNvPr id="7" name="Immagin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912" y="1614663"/>
            <a:ext cx="4402343" cy="4402343"/>
          </a:xfrm>
          <a:prstGeom prst="rect">
            <a:avLst/>
          </a:prstGeom>
        </p:spPr>
      </p:pic>
    </p:spTree>
    <p:extLst>
      <p:ext uri="{BB962C8B-B14F-4D97-AF65-F5344CB8AC3E}">
        <p14:creationId xmlns:p14="http://schemas.microsoft.com/office/powerpoint/2010/main" val="15272836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20</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Correlations</a:t>
            </a:r>
            <a:r>
              <a:rPr lang="it-IT" dirty="0" smtClean="0"/>
              <a:t> </a:t>
            </a:r>
            <a:r>
              <a:rPr lang="it-IT" dirty="0" err="1" smtClean="0"/>
              <a:t>Heatmaps</a:t>
            </a:r>
            <a:r>
              <a:rPr lang="it-IT" dirty="0" smtClean="0"/>
              <a:t> </a:t>
            </a:r>
            <a:endParaRPr lang="it-IT" dirty="0"/>
          </a:p>
        </p:txBody>
      </p:sp>
      <p:sp>
        <p:nvSpPr>
          <p:cNvPr id="9" name="CasellaDiTesto 8"/>
          <p:cNvSpPr txBox="1"/>
          <p:nvPr/>
        </p:nvSpPr>
        <p:spPr>
          <a:xfrm>
            <a:off x="6913001" y="1321274"/>
            <a:ext cx="3142678" cy="400110"/>
          </a:xfrm>
          <a:prstGeom prst="rect">
            <a:avLst/>
          </a:prstGeom>
          <a:noFill/>
        </p:spPr>
        <p:txBody>
          <a:bodyPr wrap="square" rtlCol="0">
            <a:spAutoFit/>
          </a:bodyPr>
          <a:lstStyle/>
          <a:p>
            <a:r>
              <a:rPr lang="it-IT" sz="2000" b="1" dirty="0" smtClean="0"/>
              <a:t>Random </a:t>
            </a:r>
            <a:r>
              <a:rPr lang="it-IT" sz="2000" b="1" dirty="0" err="1" smtClean="0"/>
              <a:t>Forest</a:t>
            </a:r>
            <a:endParaRPr lang="it-IT" sz="2000" b="1" dirty="0"/>
          </a:p>
        </p:txBody>
      </p:sp>
      <p:sp>
        <p:nvSpPr>
          <p:cNvPr id="12" name="CasellaDiTesto 11"/>
          <p:cNvSpPr txBox="1"/>
          <p:nvPr/>
        </p:nvSpPr>
        <p:spPr>
          <a:xfrm>
            <a:off x="7317438" y="3863313"/>
            <a:ext cx="3941954" cy="707886"/>
          </a:xfrm>
          <a:prstGeom prst="rect">
            <a:avLst/>
          </a:prstGeom>
          <a:noFill/>
        </p:spPr>
        <p:txBody>
          <a:bodyPr wrap="square" rtlCol="0">
            <a:spAutoFit/>
          </a:bodyPr>
          <a:lstStyle/>
          <a:p>
            <a:r>
              <a:rPr lang="it-IT" sz="2000" b="1" dirty="0" err="1" smtClean="0"/>
              <a:t>XGBoost</a:t>
            </a:r>
            <a:endParaRPr lang="it-IT" sz="2000" b="1" dirty="0" smtClean="0"/>
          </a:p>
          <a:p>
            <a:endParaRPr lang="it-IT" sz="2000" b="1" dirty="0"/>
          </a:p>
        </p:txBody>
      </p:sp>
      <p:sp>
        <p:nvSpPr>
          <p:cNvPr id="2" name="Rettangolo 1"/>
          <p:cNvSpPr/>
          <p:nvPr/>
        </p:nvSpPr>
        <p:spPr>
          <a:xfrm>
            <a:off x="651685" y="1721384"/>
            <a:ext cx="3299407" cy="4401205"/>
          </a:xfrm>
          <a:prstGeom prst="rect">
            <a:avLst/>
          </a:prstGeom>
        </p:spPr>
        <p:txBody>
          <a:bodyPr wrap="square">
            <a:spAutoFit/>
          </a:bodyPr>
          <a:lstStyle/>
          <a:p>
            <a:pPr marL="342900" indent="-342900">
              <a:buFont typeface="Wingdings" panose="05000000000000000000" pitchFamily="2" charset="2"/>
              <a:buChar char="ü"/>
            </a:pPr>
            <a:r>
              <a:rPr lang="en-US" sz="2000" dirty="0" smtClean="0"/>
              <a:t>A </a:t>
            </a:r>
            <a:r>
              <a:rPr lang="en-US" sz="2000" b="1" dirty="0" smtClean="0"/>
              <a:t>Correlation</a:t>
            </a:r>
            <a:r>
              <a:rPr lang="en-US" sz="2000" dirty="0" smtClean="0"/>
              <a:t> </a:t>
            </a:r>
            <a:r>
              <a:rPr lang="en-US" sz="2000" b="1" dirty="0" err="1" smtClean="0"/>
              <a:t>Heatmap</a:t>
            </a:r>
            <a:r>
              <a:rPr lang="en-US" sz="2000" dirty="0" smtClean="0"/>
              <a:t> </a:t>
            </a:r>
            <a:r>
              <a:rPr lang="en-US" sz="2000" dirty="0"/>
              <a:t>is another visual tool that shows differences in variable correlations.</a:t>
            </a:r>
            <a:endParaRPr lang="en-US" sz="2000" dirty="0" smtClean="0"/>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We </a:t>
            </a:r>
            <a:r>
              <a:rPr lang="en-US" sz="2000" dirty="0"/>
              <a:t>calculate the </a:t>
            </a:r>
            <a:r>
              <a:rPr lang="en-US" sz="2000" b="1" dirty="0"/>
              <a:t>correlation</a:t>
            </a:r>
            <a:r>
              <a:rPr lang="en-US" sz="2000" dirty="0"/>
              <a:t> </a:t>
            </a:r>
            <a:r>
              <a:rPr lang="en-US" sz="2000" b="1" dirty="0"/>
              <a:t>matrices</a:t>
            </a:r>
            <a:r>
              <a:rPr lang="en-US" sz="2000" dirty="0"/>
              <a:t> of the original and synthetic data, then compute their differences. Larger differences indicate lower accuracy of the synthetic data generation method.</a:t>
            </a:r>
            <a:endParaRPr lang="it-IT" sz="2000" dirty="0"/>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172" y="1749655"/>
            <a:ext cx="7204031" cy="1960085"/>
          </a:xfrm>
          <a:prstGeom prst="rect">
            <a:avLst/>
          </a:prstGeom>
        </p:spPr>
      </p:pic>
      <p:pic>
        <p:nvPicPr>
          <p:cNvPr id="7" name="Immagin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5443" y="4339162"/>
            <a:ext cx="7099760" cy="1873652"/>
          </a:xfrm>
          <a:prstGeom prst="rect">
            <a:avLst/>
          </a:prstGeom>
        </p:spPr>
      </p:pic>
    </p:spTree>
    <p:extLst>
      <p:ext uri="{BB962C8B-B14F-4D97-AF65-F5344CB8AC3E}">
        <p14:creationId xmlns:p14="http://schemas.microsoft.com/office/powerpoint/2010/main" val="1690036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21</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Correlations</a:t>
            </a:r>
            <a:r>
              <a:rPr lang="it-IT" dirty="0" smtClean="0"/>
              <a:t> </a:t>
            </a:r>
            <a:r>
              <a:rPr lang="it-IT" dirty="0" err="1" smtClean="0"/>
              <a:t>Heatmaps</a:t>
            </a:r>
            <a:r>
              <a:rPr lang="it-IT" dirty="0" smtClean="0"/>
              <a:t> </a:t>
            </a:r>
            <a:endParaRPr lang="it-IT" dirty="0"/>
          </a:p>
        </p:txBody>
      </p:sp>
      <p:pic>
        <p:nvPicPr>
          <p:cNvPr id="3" name="Immagine 2"/>
          <p:cNvPicPr>
            <a:picLocks noChangeAspect="1"/>
          </p:cNvPicPr>
          <p:nvPr/>
        </p:nvPicPr>
        <p:blipFill>
          <a:blip r:embed="rId3"/>
          <a:stretch>
            <a:fillRect/>
          </a:stretch>
        </p:blipFill>
        <p:spPr>
          <a:xfrm>
            <a:off x="630280" y="1818304"/>
            <a:ext cx="11418070" cy="4136020"/>
          </a:xfrm>
          <a:prstGeom prst="rect">
            <a:avLst/>
          </a:prstGeom>
        </p:spPr>
      </p:pic>
      <p:sp>
        <p:nvSpPr>
          <p:cNvPr id="9" name="CasellaDiTesto 8"/>
          <p:cNvSpPr txBox="1"/>
          <p:nvPr/>
        </p:nvSpPr>
        <p:spPr>
          <a:xfrm>
            <a:off x="2578132" y="1419405"/>
            <a:ext cx="3142678" cy="400110"/>
          </a:xfrm>
          <a:prstGeom prst="rect">
            <a:avLst/>
          </a:prstGeom>
          <a:noFill/>
        </p:spPr>
        <p:txBody>
          <a:bodyPr wrap="square" rtlCol="0">
            <a:spAutoFit/>
          </a:bodyPr>
          <a:lstStyle/>
          <a:p>
            <a:r>
              <a:rPr lang="it-IT" sz="2000" b="1" dirty="0" smtClean="0"/>
              <a:t>SMOTENC</a:t>
            </a:r>
            <a:endParaRPr lang="it-IT" sz="2000" b="1" dirty="0"/>
          </a:p>
        </p:txBody>
      </p:sp>
      <p:sp>
        <p:nvSpPr>
          <p:cNvPr id="10" name="CasellaDiTesto 9"/>
          <p:cNvSpPr txBox="1"/>
          <p:nvPr/>
        </p:nvSpPr>
        <p:spPr>
          <a:xfrm>
            <a:off x="2741013" y="3686864"/>
            <a:ext cx="3142678" cy="400110"/>
          </a:xfrm>
          <a:prstGeom prst="rect">
            <a:avLst/>
          </a:prstGeom>
          <a:noFill/>
        </p:spPr>
        <p:txBody>
          <a:bodyPr wrap="square" rtlCol="0">
            <a:spAutoFit/>
          </a:bodyPr>
          <a:lstStyle/>
          <a:p>
            <a:r>
              <a:rPr lang="it-IT" sz="2000" b="1" dirty="0" smtClean="0"/>
              <a:t>CT-GAN</a:t>
            </a:r>
            <a:endParaRPr lang="it-IT" sz="2000" b="1" dirty="0"/>
          </a:p>
        </p:txBody>
      </p:sp>
      <p:sp>
        <p:nvSpPr>
          <p:cNvPr id="11" name="CasellaDiTesto 10"/>
          <p:cNvSpPr txBox="1"/>
          <p:nvPr/>
        </p:nvSpPr>
        <p:spPr>
          <a:xfrm>
            <a:off x="7994424" y="3686864"/>
            <a:ext cx="3142678" cy="400110"/>
          </a:xfrm>
          <a:prstGeom prst="rect">
            <a:avLst/>
          </a:prstGeom>
          <a:noFill/>
        </p:spPr>
        <p:txBody>
          <a:bodyPr wrap="square" rtlCol="0">
            <a:spAutoFit/>
          </a:bodyPr>
          <a:lstStyle/>
          <a:p>
            <a:r>
              <a:rPr lang="it-IT" sz="2000" b="1" dirty="0" smtClean="0"/>
              <a:t>DP-CTGAN</a:t>
            </a:r>
            <a:endParaRPr lang="it-IT" sz="2000" b="1" dirty="0"/>
          </a:p>
        </p:txBody>
      </p:sp>
      <p:sp>
        <p:nvSpPr>
          <p:cNvPr id="12" name="CasellaDiTesto 11"/>
          <p:cNvSpPr txBox="1"/>
          <p:nvPr/>
        </p:nvSpPr>
        <p:spPr>
          <a:xfrm>
            <a:off x="6724526" y="1379299"/>
            <a:ext cx="3941954" cy="400110"/>
          </a:xfrm>
          <a:prstGeom prst="rect">
            <a:avLst/>
          </a:prstGeom>
          <a:noFill/>
        </p:spPr>
        <p:txBody>
          <a:bodyPr wrap="square" rtlCol="0">
            <a:spAutoFit/>
          </a:bodyPr>
          <a:lstStyle/>
          <a:p>
            <a:r>
              <a:rPr lang="it-IT" sz="2000" b="1" dirty="0" err="1" smtClean="0"/>
              <a:t>Variational</a:t>
            </a:r>
            <a:r>
              <a:rPr lang="it-IT" sz="2000" b="1" dirty="0" smtClean="0"/>
              <a:t> </a:t>
            </a:r>
            <a:r>
              <a:rPr lang="it-IT" sz="2000" b="1" dirty="0" err="1" smtClean="0"/>
              <a:t>Autoencoder</a:t>
            </a:r>
            <a:r>
              <a:rPr lang="it-IT" sz="2000" b="1" dirty="0" smtClean="0"/>
              <a:t> (VAE)</a:t>
            </a:r>
            <a:endParaRPr lang="it-IT" sz="2000" b="1" dirty="0"/>
          </a:p>
        </p:txBody>
      </p:sp>
    </p:spTree>
    <p:extLst>
      <p:ext uri="{BB962C8B-B14F-4D97-AF65-F5344CB8AC3E}">
        <p14:creationId xmlns:p14="http://schemas.microsoft.com/office/powerpoint/2010/main" val="36173981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22</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sz="2800" dirty="0" smtClean="0"/>
              <a:t>Machine Learning Test</a:t>
            </a:r>
            <a:endParaRPr lang="it-IT" dirty="0"/>
          </a:p>
        </p:txBody>
      </p:sp>
      <p:sp>
        <p:nvSpPr>
          <p:cNvPr id="2" name="Rettangolo 1"/>
          <p:cNvSpPr/>
          <p:nvPr/>
        </p:nvSpPr>
        <p:spPr>
          <a:xfrm>
            <a:off x="468895" y="1501319"/>
            <a:ext cx="6096000" cy="5016758"/>
          </a:xfrm>
          <a:prstGeom prst="rect">
            <a:avLst/>
          </a:prstGeom>
        </p:spPr>
        <p:txBody>
          <a:bodyPr>
            <a:spAutoFit/>
          </a:bodyPr>
          <a:lstStyle/>
          <a:p>
            <a:pPr marL="342900" indent="-342900">
              <a:buFont typeface="Wingdings" panose="05000000000000000000" pitchFamily="2" charset="2"/>
              <a:buChar char="ü"/>
            </a:pPr>
            <a:r>
              <a:rPr lang="en-US" sz="2000" dirty="0"/>
              <a:t>In </a:t>
            </a:r>
            <a:r>
              <a:rPr lang="en-US" sz="2000" dirty="0" smtClean="0"/>
              <a:t>the </a:t>
            </a:r>
            <a:r>
              <a:rPr lang="en-US" sz="2000" b="1" dirty="0" smtClean="0"/>
              <a:t>Machine</a:t>
            </a:r>
            <a:r>
              <a:rPr lang="en-US" sz="2000" dirty="0" smtClean="0"/>
              <a:t> </a:t>
            </a:r>
            <a:r>
              <a:rPr lang="en-US" sz="2000" b="1" dirty="0" smtClean="0"/>
              <a:t>Learning</a:t>
            </a:r>
            <a:r>
              <a:rPr lang="en-US" sz="2000" dirty="0" smtClean="0"/>
              <a:t> </a:t>
            </a:r>
            <a:r>
              <a:rPr lang="en-US" sz="2000" dirty="0"/>
              <a:t>test, we measure </a:t>
            </a:r>
            <a:r>
              <a:rPr lang="en-US" sz="2000" b="1" dirty="0"/>
              <a:t>performance</a:t>
            </a:r>
            <a:r>
              <a:rPr lang="en-US" sz="2000" dirty="0"/>
              <a:t> (accuracy, F1-score, and recall) on the test set (20%) of a </a:t>
            </a:r>
            <a:r>
              <a:rPr lang="en-US" sz="2000" b="1" dirty="0"/>
              <a:t>Random</a:t>
            </a:r>
            <a:r>
              <a:rPr lang="en-US" sz="2000" dirty="0"/>
              <a:t> </a:t>
            </a:r>
            <a:r>
              <a:rPr lang="en-US" sz="2000" b="1" dirty="0"/>
              <a:t>Forest</a:t>
            </a:r>
            <a:r>
              <a:rPr lang="en-US" sz="2000" dirty="0"/>
              <a:t> classifier</a:t>
            </a:r>
            <a:r>
              <a:rPr lang="en-US" sz="2000" dirty="0" smtClean="0"/>
              <a:t>.  </a:t>
            </a:r>
            <a:r>
              <a:rPr lang="en-US" sz="2000" dirty="0"/>
              <a:t>The classifier is trained twice: once using the original dataset and once using the synthetic dataset as </a:t>
            </a:r>
            <a:r>
              <a:rPr lang="en-US" sz="2000" dirty="0" smtClean="0"/>
              <a:t> </a:t>
            </a:r>
            <a:r>
              <a:rPr lang="en-US" sz="2000" dirty="0"/>
              <a:t>training set, considering the variable </a:t>
            </a:r>
            <a:r>
              <a:rPr lang="en-US" sz="2000" b="1" dirty="0"/>
              <a:t>"</a:t>
            </a:r>
            <a:r>
              <a:rPr lang="en-US" sz="2000" b="1" dirty="0" err="1"/>
              <a:t>motvac</a:t>
            </a:r>
            <a:r>
              <a:rPr lang="en-US" sz="2000" b="1" dirty="0"/>
              <a:t>"</a:t>
            </a:r>
            <a:r>
              <a:rPr lang="en-US" sz="2000" dirty="0"/>
              <a:t> as the target.</a:t>
            </a:r>
          </a:p>
          <a:p>
            <a:endParaRPr lang="en-US" sz="2000" dirty="0" smtClean="0"/>
          </a:p>
          <a:p>
            <a:pPr marL="342900" indent="-342900">
              <a:buFont typeface="Wingdings" panose="05000000000000000000" pitchFamily="2" charset="2"/>
              <a:buChar char="ü"/>
            </a:pPr>
            <a:r>
              <a:rPr lang="en-US" sz="2000" dirty="0" smtClean="0"/>
              <a:t>The </a:t>
            </a:r>
            <a:r>
              <a:rPr lang="en-US" sz="2000" dirty="0"/>
              <a:t>same </a:t>
            </a:r>
            <a:r>
              <a:rPr lang="en-US" sz="2000" b="1" dirty="0"/>
              <a:t>classifier</a:t>
            </a:r>
            <a:r>
              <a:rPr lang="en-US" sz="2000" dirty="0"/>
              <a:t> is applied to </a:t>
            </a:r>
            <a:r>
              <a:rPr lang="en-US" sz="2000" b="1" dirty="0"/>
              <a:t>all methods</a:t>
            </a:r>
            <a:r>
              <a:rPr lang="en-US" sz="2000" dirty="0"/>
              <a:t>.</a:t>
            </a:r>
            <a:br>
              <a:rPr lang="en-US" sz="2000" dirty="0"/>
            </a:br>
            <a:r>
              <a:rPr lang="en-US" sz="2000" dirty="0"/>
              <a:t>According to </a:t>
            </a:r>
            <a:r>
              <a:rPr lang="en-US" sz="2000" b="1" dirty="0"/>
              <a:t>theory</a:t>
            </a:r>
            <a:r>
              <a:rPr lang="en-US" sz="2000" dirty="0"/>
              <a:t>, if the synthetic data generator correctly </a:t>
            </a:r>
            <a:r>
              <a:rPr lang="en-US" sz="2000" b="1" dirty="0"/>
              <a:t>captures</a:t>
            </a:r>
            <a:r>
              <a:rPr lang="en-US" sz="2000" dirty="0"/>
              <a:t> the </a:t>
            </a:r>
            <a:r>
              <a:rPr lang="en-US" sz="2000" b="1" dirty="0"/>
              <a:t>statistical</a:t>
            </a:r>
            <a:r>
              <a:rPr lang="en-US" sz="2000" dirty="0"/>
              <a:t> </a:t>
            </a:r>
            <a:r>
              <a:rPr lang="en-US" sz="2000" b="1" dirty="0"/>
              <a:t>properties</a:t>
            </a:r>
            <a:r>
              <a:rPr lang="en-US" sz="2000" dirty="0"/>
              <a:t> of the original dataset within the synthetic dataset, then the machine learning performance on the synthetic dataset should naturally </a:t>
            </a:r>
            <a:r>
              <a:rPr lang="en-US" sz="2000" b="1" dirty="0"/>
              <a:t>approach</a:t>
            </a:r>
            <a:r>
              <a:rPr lang="en-US" sz="2000" dirty="0"/>
              <a:t> the performance on the original dataset. Otherwise, the data synthesis is </a:t>
            </a:r>
            <a:r>
              <a:rPr lang="en-US" sz="2000" b="1" dirty="0" smtClean="0"/>
              <a:t>failing</a:t>
            </a:r>
            <a:r>
              <a:rPr lang="en-US" sz="2000" dirty="0" smtClean="0"/>
              <a:t>.</a:t>
            </a:r>
            <a:endParaRPr lang="en-US" sz="2000"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8919" y="1782577"/>
            <a:ext cx="3999053" cy="3999053"/>
          </a:xfrm>
          <a:prstGeom prst="rect">
            <a:avLst/>
          </a:prstGeom>
        </p:spPr>
      </p:pic>
    </p:spTree>
    <p:extLst>
      <p:ext uri="{BB962C8B-B14F-4D97-AF65-F5344CB8AC3E}">
        <p14:creationId xmlns:p14="http://schemas.microsoft.com/office/powerpoint/2010/main" val="10121244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23</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sz="2800" dirty="0" smtClean="0"/>
              <a:t>Machine Learning Test</a:t>
            </a:r>
            <a:endParaRPr lang="it-IT" dirty="0"/>
          </a:p>
        </p:txBody>
      </p:sp>
      <p:graphicFrame>
        <p:nvGraphicFramePr>
          <p:cNvPr id="14" name="Table 2"/>
          <p:cNvGraphicFramePr>
            <a:graphicFrameLocks noGrp="1"/>
          </p:cNvGraphicFramePr>
          <p:nvPr>
            <p:extLst>
              <p:ext uri="{D42A27DB-BD31-4B8C-83A1-F6EECF244321}">
                <p14:modId xmlns:p14="http://schemas.microsoft.com/office/powerpoint/2010/main" val="1628094728"/>
              </p:ext>
            </p:extLst>
          </p:nvPr>
        </p:nvGraphicFramePr>
        <p:xfrm>
          <a:off x="2113929" y="2974692"/>
          <a:ext cx="7724551" cy="3095072"/>
        </p:xfrm>
        <a:graphic>
          <a:graphicData uri="http://schemas.openxmlformats.org/drawingml/2006/table">
            <a:tbl>
              <a:tblPr firstRow="1" bandRow="1">
                <a:tableStyleId>{5C22544A-7EE6-4342-B048-85BDC9FD1C3A}</a:tableStyleId>
              </a:tblPr>
              <a:tblGrid>
                <a:gridCol w="2713965">
                  <a:extLst>
                    <a:ext uri="{9D8B030D-6E8A-4147-A177-3AD203B41FA5}">
                      <a16:colId xmlns:a16="http://schemas.microsoft.com/office/drawing/2014/main" val="20000"/>
                    </a:ext>
                  </a:extLst>
                </a:gridCol>
                <a:gridCol w="1540943">
                  <a:extLst>
                    <a:ext uri="{9D8B030D-6E8A-4147-A177-3AD203B41FA5}">
                      <a16:colId xmlns:a16="http://schemas.microsoft.com/office/drawing/2014/main" val="20001"/>
                    </a:ext>
                  </a:extLst>
                </a:gridCol>
                <a:gridCol w="1333677">
                  <a:extLst>
                    <a:ext uri="{9D8B030D-6E8A-4147-A177-3AD203B41FA5}">
                      <a16:colId xmlns:a16="http://schemas.microsoft.com/office/drawing/2014/main" val="20002"/>
                    </a:ext>
                  </a:extLst>
                </a:gridCol>
                <a:gridCol w="2135966">
                  <a:extLst>
                    <a:ext uri="{9D8B030D-6E8A-4147-A177-3AD203B41FA5}">
                      <a16:colId xmlns:a16="http://schemas.microsoft.com/office/drawing/2014/main" val="20003"/>
                    </a:ext>
                  </a:extLst>
                </a:gridCol>
              </a:tblGrid>
              <a:tr h="224169">
                <a:tc>
                  <a:txBody>
                    <a:bodyPr/>
                    <a:lstStyle/>
                    <a:p>
                      <a:pPr>
                        <a:defRPr sz="1400" b="1"/>
                      </a:pPr>
                      <a:r>
                        <a:rPr dirty="0"/>
                        <a:t>Model</a:t>
                      </a:r>
                    </a:p>
                  </a:txBody>
                  <a:tcPr>
                    <a:solidFill>
                      <a:srgbClr val="CC2A2A"/>
                    </a:solidFill>
                  </a:tcPr>
                </a:tc>
                <a:tc>
                  <a:txBody>
                    <a:bodyPr/>
                    <a:lstStyle/>
                    <a:p>
                      <a:pPr>
                        <a:defRPr sz="1400" b="1"/>
                      </a:pPr>
                      <a:r>
                        <a:rPr dirty="0" smtClean="0"/>
                        <a:t>Accuracy</a:t>
                      </a:r>
                      <a:r>
                        <a:rPr lang="it-IT" dirty="0" smtClean="0"/>
                        <a:t> </a:t>
                      </a:r>
                      <a:endParaRPr dirty="0"/>
                    </a:p>
                  </a:txBody>
                  <a:tcPr>
                    <a:solidFill>
                      <a:srgbClr val="CC2A2A"/>
                    </a:solidFill>
                  </a:tcPr>
                </a:tc>
                <a:tc>
                  <a:txBody>
                    <a:bodyPr/>
                    <a:lstStyle/>
                    <a:p>
                      <a:pPr>
                        <a:defRPr sz="1400" b="1"/>
                      </a:pPr>
                      <a:r>
                        <a:rPr dirty="0"/>
                        <a:t>F1-Score</a:t>
                      </a:r>
                    </a:p>
                  </a:txBody>
                  <a:tcPr>
                    <a:solidFill>
                      <a:srgbClr val="CC2A2A"/>
                    </a:solidFill>
                  </a:tcPr>
                </a:tc>
                <a:tc>
                  <a:txBody>
                    <a:bodyPr/>
                    <a:lstStyle/>
                    <a:p>
                      <a:pPr>
                        <a:defRPr sz="1400" b="1"/>
                      </a:pPr>
                      <a:r>
                        <a:rPr dirty="0"/>
                        <a:t>Recall</a:t>
                      </a:r>
                    </a:p>
                  </a:txBody>
                  <a:tcPr>
                    <a:solidFill>
                      <a:srgbClr val="CC2A2A"/>
                    </a:solidFill>
                  </a:tcPr>
                </a:tc>
                <a:extLst>
                  <a:ext uri="{0D108BD9-81ED-4DB2-BD59-A6C34878D82A}">
                    <a16:rowId xmlns:a16="http://schemas.microsoft.com/office/drawing/2014/main" val="10000"/>
                  </a:ext>
                </a:extLst>
              </a:tr>
              <a:tr h="412832">
                <a:tc>
                  <a:txBody>
                    <a:bodyPr/>
                    <a:lstStyle/>
                    <a:p>
                      <a:pPr>
                        <a:defRPr sz="1200"/>
                      </a:pPr>
                      <a:r>
                        <a:rPr lang="it-IT" sz="2000" b="1" dirty="0" err="1" smtClean="0"/>
                        <a:t>Original</a:t>
                      </a:r>
                      <a:r>
                        <a:rPr lang="it-IT" sz="2000" b="1" dirty="0" smtClean="0"/>
                        <a:t> Data</a:t>
                      </a:r>
                      <a:endParaRPr sz="2000" b="1" dirty="0"/>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tc>
                  <a:txBody>
                    <a:bodyPr/>
                    <a:lstStyle/>
                    <a:p>
                      <a:pPr>
                        <a:defRPr sz="1200"/>
                      </a:pPr>
                      <a:r>
                        <a:rPr lang="it-IT" sz="1400" b="1" kern="1200" dirty="0" smtClean="0">
                          <a:solidFill>
                            <a:schemeClr val="dk1"/>
                          </a:solidFill>
                          <a:latin typeface="+mn-lt"/>
                          <a:ea typeface="+mn-ea"/>
                          <a:cs typeface="+mn-cs"/>
                        </a:rPr>
                        <a:t>0.964516848</a:t>
                      </a:r>
                      <a:endParaRPr sz="1400" b="1" kern="1200" dirty="0">
                        <a:solidFill>
                          <a:schemeClr val="dk1"/>
                        </a:solidFill>
                        <a:latin typeface="+mn-lt"/>
                        <a:ea typeface="+mn-ea"/>
                        <a:cs typeface="+mn-cs"/>
                      </a:endParaRPr>
                    </a:p>
                  </a:txBody>
                  <a:tcPr/>
                </a:tc>
                <a:extLst>
                  <a:ext uri="{0D108BD9-81ED-4DB2-BD59-A6C34878D82A}">
                    <a16:rowId xmlns:a16="http://schemas.microsoft.com/office/drawing/2014/main" val="10001"/>
                  </a:ext>
                </a:extLst>
              </a:tr>
              <a:tr h="285750">
                <a:tc>
                  <a:txBody>
                    <a:bodyPr/>
                    <a:lstStyle/>
                    <a:p>
                      <a:pPr>
                        <a:defRPr sz="1200"/>
                      </a:pPr>
                      <a:r>
                        <a:rPr sz="2000" b="1" dirty="0"/>
                        <a:t>RF</a:t>
                      </a:r>
                    </a:p>
                  </a:txBody>
                  <a:tcPr/>
                </a:tc>
                <a:tc>
                  <a:txBody>
                    <a:bodyPr/>
                    <a:lstStyle/>
                    <a:p>
                      <a:pPr>
                        <a:defRPr sz="1200"/>
                      </a:pPr>
                      <a:r>
                        <a:rPr sz="1400" b="1" dirty="0"/>
                        <a:t>0.660685592</a:t>
                      </a:r>
                    </a:p>
                  </a:txBody>
                  <a:tcPr/>
                </a:tc>
                <a:tc>
                  <a:txBody>
                    <a:bodyPr/>
                    <a:lstStyle/>
                    <a:p>
                      <a:pPr>
                        <a:defRPr sz="1200"/>
                      </a:pPr>
                      <a:r>
                        <a:rPr sz="1400" b="1"/>
                        <a:t>0.660685592</a:t>
                      </a:r>
                    </a:p>
                  </a:txBody>
                  <a:tcPr/>
                </a:tc>
                <a:tc>
                  <a:txBody>
                    <a:bodyPr/>
                    <a:lstStyle/>
                    <a:p>
                      <a:pPr>
                        <a:defRPr sz="1200"/>
                      </a:pPr>
                      <a:r>
                        <a:rPr sz="1400" b="1"/>
                        <a:t>0.660685592</a:t>
                      </a:r>
                    </a:p>
                  </a:txBody>
                  <a:tcPr/>
                </a:tc>
                <a:extLst>
                  <a:ext uri="{0D108BD9-81ED-4DB2-BD59-A6C34878D82A}">
                    <a16:rowId xmlns:a16="http://schemas.microsoft.com/office/drawing/2014/main" val="10002"/>
                  </a:ext>
                </a:extLst>
              </a:tr>
              <a:tr h="285750">
                <a:tc>
                  <a:txBody>
                    <a:bodyPr/>
                    <a:lstStyle/>
                    <a:p>
                      <a:pPr>
                        <a:defRPr sz="1200"/>
                      </a:pPr>
                      <a:r>
                        <a:rPr sz="2000" b="1" dirty="0"/>
                        <a:t>XGB</a:t>
                      </a:r>
                    </a:p>
                  </a:txBody>
                  <a:tcPr/>
                </a:tc>
                <a:tc>
                  <a:txBody>
                    <a:bodyPr/>
                    <a:lstStyle/>
                    <a:p>
                      <a:pPr>
                        <a:defRPr sz="1200"/>
                      </a:pPr>
                      <a:r>
                        <a:rPr sz="1400" b="1" dirty="0"/>
                        <a:t>4.46349e-05</a:t>
                      </a:r>
                    </a:p>
                  </a:txBody>
                  <a:tcPr/>
                </a:tc>
                <a:tc>
                  <a:txBody>
                    <a:bodyPr/>
                    <a:lstStyle/>
                    <a:p>
                      <a:pPr>
                        <a:defRPr sz="1200"/>
                      </a:pPr>
                      <a:r>
                        <a:rPr sz="1400" b="1"/>
                        <a:t>4.46349e-05</a:t>
                      </a:r>
                    </a:p>
                  </a:txBody>
                  <a:tcPr/>
                </a:tc>
                <a:tc>
                  <a:txBody>
                    <a:bodyPr/>
                    <a:lstStyle/>
                    <a:p>
                      <a:pPr>
                        <a:defRPr sz="1200"/>
                      </a:pPr>
                      <a:r>
                        <a:rPr sz="1400" b="1"/>
                        <a:t>4.46349e-05</a:t>
                      </a:r>
                    </a:p>
                  </a:txBody>
                  <a:tcPr/>
                </a:tc>
                <a:extLst>
                  <a:ext uri="{0D108BD9-81ED-4DB2-BD59-A6C34878D82A}">
                    <a16:rowId xmlns:a16="http://schemas.microsoft.com/office/drawing/2014/main" val="10003"/>
                  </a:ext>
                </a:extLst>
              </a:tr>
              <a:tr h="285750">
                <a:tc>
                  <a:txBody>
                    <a:bodyPr/>
                    <a:lstStyle/>
                    <a:p>
                      <a:pPr>
                        <a:defRPr sz="1200"/>
                      </a:pPr>
                      <a:r>
                        <a:rPr sz="2000" b="1" dirty="0"/>
                        <a:t>SMOTENC</a:t>
                      </a:r>
                    </a:p>
                  </a:txBody>
                  <a:tcPr/>
                </a:tc>
                <a:tc>
                  <a:txBody>
                    <a:bodyPr/>
                    <a:lstStyle/>
                    <a:p>
                      <a:pPr>
                        <a:defRPr sz="1200"/>
                      </a:pPr>
                      <a:r>
                        <a:rPr sz="1400" b="1" dirty="0"/>
                        <a:t>0.992813783</a:t>
                      </a:r>
                    </a:p>
                  </a:txBody>
                  <a:tcPr/>
                </a:tc>
                <a:tc>
                  <a:txBody>
                    <a:bodyPr/>
                    <a:lstStyle/>
                    <a:p>
                      <a:pPr>
                        <a:defRPr sz="1200"/>
                      </a:pPr>
                      <a:r>
                        <a:rPr sz="1400" b="1" dirty="0"/>
                        <a:t>0.992813783</a:t>
                      </a:r>
                    </a:p>
                  </a:txBody>
                  <a:tcPr/>
                </a:tc>
                <a:tc>
                  <a:txBody>
                    <a:bodyPr/>
                    <a:lstStyle/>
                    <a:p>
                      <a:pPr>
                        <a:defRPr sz="1200"/>
                      </a:pPr>
                      <a:r>
                        <a:rPr sz="1400" b="1"/>
                        <a:t>0.992813783</a:t>
                      </a:r>
                    </a:p>
                  </a:txBody>
                  <a:tcPr/>
                </a:tc>
                <a:extLst>
                  <a:ext uri="{0D108BD9-81ED-4DB2-BD59-A6C34878D82A}">
                    <a16:rowId xmlns:a16="http://schemas.microsoft.com/office/drawing/2014/main" val="10004"/>
                  </a:ext>
                </a:extLst>
              </a:tr>
              <a:tr h="285750">
                <a:tc>
                  <a:txBody>
                    <a:bodyPr/>
                    <a:lstStyle/>
                    <a:p>
                      <a:pPr>
                        <a:defRPr sz="1200"/>
                      </a:pPr>
                      <a:r>
                        <a:rPr sz="2000" b="1" dirty="0"/>
                        <a:t>DPCTGAN</a:t>
                      </a:r>
                    </a:p>
                  </a:txBody>
                  <a:tcPr/>
                </a:tc>
                <a:tc>
                  <a:txBody>
                    <a:bodyPr/>
                    <a:lstStyle/>
                    <a:p>
                      <a:pPr>
                        <a:defRPr sz="1200"/>
                      </a:pPr>
                      <a:r>
                        <a:rPr sz="1400" b="1"/>
                        <a:t>4.46349e-05</a:t>
                      </a:r>
                    </a:p>
                  </a:txBody>
                  <a:tcPr/>
                </a:tc>
                <a:tc>
                  <a:txBody>
                    <a:bodyPr/>
                    <a:lstStyle/>
                    <a:p>
                      <a:pPr>
                        <a:defRPr sz="1200"/>
                      </a:pPr>
                      <a:r>
                        <a:rPr sz="1400" b="1" dirty="0"/>
                        <a:t>4.46349e-05</a:t>
                      </a:r>
                    </a:p>
                  </a:txBody>
                  <a:tcPr/>
                </a:tc>
                <a:tc>
                  <a:txBody>
                    <a:bodyPr/>
                    <a:lstStyle/>
                    <a:p>
                      <a:pPr>
                        <a:defRPr sz="1200"/>
                      </a:pPr>
                      <a:r>
                        <a:rPr sz="1400" b="1"/>
                        <a:t>4.46349e-05</a:t>
                      </a:r>
                    </a:p>
                  </a:txBody>
                  <a:tcPr/>
                </a:tc>
                <a:extLst>
                  <a:ext uri="{0D108BD9-81ED-4DB2-BD59-A6C34878D82A}">
                    <a16:rowId xmlns:a16="http://schemas.microsoft.com/office/drawing/2014/main" val="10005"/>
                  </a:ext>
                </a:extLst>
              </a:tr>
              <a:tr h="285750">
                <a:tc>
                  <a:txBody>
                    <a:bodyPr/>
                    <a:lstStyle/>
                    <a:p>
                      <a:pPr>
                        <a:defRPr sz="1200"/>
                      </a:pPr>
                      <a:r>
                        <a:rPr sz="2000" b="1" dirty="0"/>
                        <a:t>VAE</a:t>
                      </a:r>
                    </a:p>
                  </a:txBody>
                  <a:tcPr/>
                </a:tc>
                <a:tc>
                  <a:txBody>
                    <a:bodyPr/>
                    <a:lstStyle/>
                    <a:p>
                      <a:pPr>
                        <a:defRPr sz="1200"/>
                      </a:pPr>
                      <a:r>
                        <a:rPr sz="1400" b="1"/>
                        <a:t>0.892385288</a:t>
                      </a:r>
                    </a:p>
                  </a:txBody>
                  <a:tcPr/>
                </a:tc>
                <a:tc>
                  <a:txBody>
                    <a:bodyPr/>
                    <a:lstStyle/>
                    <a:p>
                      <a:pPr>
                        <a:defRPr sz="1200"/>
                      </a:pPr>
                      <a:r>
                        <a:rPr sz="1400" b="1" dirty="0"/>
                        <a:t>0.892385288</a:t>
                      </a:r>
                    </a:p>
                  </a:txBody>
                  <a:tcPr/>
                </a:tc>
                <a:tc>
                  <a:txBody>
                    <a:bodyPr/>
                    <a:lstStyle/>
                    <a:p>
                      <a:pPr>
                        <a:defRPr sz="1200"/>
                      </a:pPr>
                      <a:r>
                        <a:rPr sz="1400" b="1" dirty="0"/>
                        <a:t>0.892385288</a:t>
                      </a:r>
                    </a:p>
                  </a:txBody>
                  <a:tcPr/>
                </a:tc>
                <a:extLst>
                  <a:ext uri="{0D108BD9-81ED-4DB2-BD59-A6C34878D82A}">
                    <a16:rowId xmlns:a16="http://schemas.microsoft.com/office/drawing/2014/main" val="10006"/>
                  </a:ext>
                </a:extLst>
              </a:tr>
              <a:tr h="285750">
                <a:tc>
                  <a:txBody>
                    <a:bodyPr/>
                    <a:lstStyle/>
                    <a:p>
                      <a:pPr>
                        <a:defRPr sz="1200"/>
                      </a:pPr>
                      <a:r>
                        <a:rPr sz="2000" b="1" dirty="0"/>
                        <a:t>CTGAN</a:t>
                      </a:r>
                    </a:p>
                  </a:txBody>
                  <a:tcPr/>
                </a:tc>
                <a:tc>
                  <a:txBody>
                    <a:bodyPr/>
                    <a:lstStyle/>
                    <a:p>
                      <a:pPr>
                        <a:defRPr sz="1200"/>
                      </a:pPr>
                      <a:r>
                        <a:rPr sz="1400" b="1"/>
                        <a:t>0.896134619</a:t>
                      </a:r>
                    </a:p>
                  </a:txBody>
                  <a:tcPr/>
                </a:tc>
                <a:tc>
                  <a:txBody>
                    <a:bodyPr/>
                    <a:lstStyle/>
                    <a:p>
                      <a:pPr>
                        <a:defRPr sz="1200"/>
                      </a:pPr>
                      <a:r>
                        <a:rPr sz="1400" b="1"/>
                        <a:t>0.896134619</a:t>
                      </a:r>
                    </a:p>
                  </a:txBody>
                  <a:tcPr/>
                </a:tc>
                <a:tc>
                  <a:txBody>
                    <a:bodyPr/>
                    <a:lstStyle/>
                    <a:p>
                      <a:pPr>
                        <a:defRPr sz="1200"/>
                      </a:pPr>
                      <a:r>
                        <a:rPr sz="1400" b="1" dirty="0"/>
                        <a:t>0.896134619</a:t>
                      </a:r>
                    </a:p>
                  </a:txBody>
                  <a:tcPr/>
                </a:tc>
                <a:extLst>
                  <a:ext uri="{0D108BD9-81ED-4DB2-BD59-A6C34878D82A}">
                    <a16:rowId xmlns:a16="http://schemas.microsoft.com/office/drawing/2014/main" val="10007"/>
                  </a:ext>
                </a:extLst>
              </a:tr>
            </a:tbl>
          </a:graphicData>
        </a:graphic>
      </p:graphicFrame>
      <p:sp>
        <p:nvSpPr>
          <p:cNvPr id="4" name="Rettangolo 3"/>
          <p:cNvSpPr/>
          <p:nvPr/>
        </p:nvSpPr>
        <p:spPr>
          <a:xfrm>
            <a:off x="701739" y="1213185"/>
            <a:ext cx="10803620" cy="1631216"/>
          </a:xfrm>
          <a:prstGeom prst="rect">
            <a:avLst/>
          </a:prstGeom>
        </p:spPr>
        <p:txBody>
          <a:bodyPr wrap="square">
            <a:spAutoFit/>
          </a:bodyPr>
          <a:lstStyle/>
          <a:p>
            <a:pPr marL="285750" indent="-285750">
              <a:buFont typeface="Wingdings" panose="05000000000000000000" pitchFamily="2" charset="2"/>
              <a:buChar char="ü"/>
            </a:pPr>
            <a:r>
              <a:rPr lang="en-US" sz="2000" dirty="0"/>
              <a:t>As we can observe, apart from </a:t>
            </a:r>
            <a:r>
              <a:rPr lang="en-US" sz="2000" b="1" dirty="0"/>
              <a:t>SMOTENC</a:t>
            </a:r>
            <a:r>
              <a:rPr lang="en-US" sz="2000" dirty="0"/>
              <a:t> which tends to reproduce the data exactly, the best methods seem to be the deep learning–based ones such as CTGAN and VAE, as they achieve high accuracy but not identical to the original dataset, as </a:t>
            </a:r>
            <a:r>
              <a:rPr lang="en-US" sz="2000" dirty="0" smtClean="0"/>
              <a:t>expected. In fact, during </a:t>
            </a:r>
            <a:r>
              <a:rPr lang="en-US" sz="2000" dirty="0"/>
              <a:t>the synthetic data generation process something is always </a:t>
            </a:r>
            <a:r>
              <a:rPr lang="en-US" sz="2000" b="1" dirty="0"/>
              <a:t>lost</a:t>
            </a:r>
            <a:r>
              <a:rPr lang="en-US" sz="2000" dirty="0"/>
              <a:t> in terms of the </a:t>
            </a:r>
            <a:r>
              <a:rPr lang="en-US" sz="2000" b="1" dirty="0"/>
              <a:t>properties</a:t>
            </a:r>
            <a:r>
              <a:rPr lang="en-US" sz="2000" dirty="0"/>
              <a:t> of the data being reproduced</a:t>
            </a:r>
            <a:r>
              <a:rPr lang="en-US" sz="2000" dirty="0" smtClean="0"/>
              <a:t>.</a:t>
            </a:r>
            <a:endParaRPr lang="it-IT" sz="2000" dirty="0"/>
          </a:p>
        </p:txBody>
      </p:sp>
    </p:spTree>
    <p:extLst>
      <p:ext uri="{BB962C8B-B14F-4D97-AF65-F5344CB8AC3E}">
        <p14:creationId xmlns:p14="http://schemas.microsoft.com/office/powerpoint/2010/main" val="21110253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ADD6-B4C0-8601-6F69-FA9331543658}"/>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p:txBody>
          <a:bodyPr/>
          <a:lstStyle/>
          <a:p>
            <a:pPr>
              <a:defRPr/>
            </a:pPr>
            <a:fld id="{48B4153A-D4C5-4CEF-8992-0D8815C829E3}" type="slidenum">
              <a:rPr lang="en-US" smtClean="0"/>
              <a:pPr>
                <a:defRPr/>
              </a:pPr>
              <a:t>24</a:t>
            </a:fld>
            <a:endParaRPr lang="en-US" dirty="0"/>
          </a:p>
        </p:txBody>
      </p:sp>
      <p:sp>
        <p:nvSpPr>
          <p:cNvPr id="6"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81112789-6A2E-6B6A-5DB5-8FF9265D9782}"/>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Conclusions</a:t>
            </a:r>
            <a:r>
              <a:rPr lang="it-IT" dirty="0" smtClean="0"/>
              <a:t> and </a:t>
            </a:r>
            <a:r>
              <a:rPr lang="it-IT" dirty="0" err="1" smtClean="0"/>
              <a:t>Next</a:t>
            </a:r>
            <a:r>
              <a:rPr lang="it-IT" dirty="0" smtClean="0"/>
              <a:t> </a:t>
            </a:r>
            <a:r>
              <a:rPr lang="it-IT" dirty="0" err="1" smtClean="0"/>
              <a:t>Steps</a:t>
            </a:r>
            <a:endParaRPr lang="it-IT" dirty="0"/>
          </a:p>
        </p:txBody>
      </p:sp>
      <p:sp>
        <p:nvSpPr>
          <p:cNvPr id="2" name="Rettangolo 1"/>
          <p:cNvSpPr/>
          <p:nvPr/>
        </p:nvSpPr>
        <p:spPr>
          <a:xfrm>
            <a:off x="574294" y="1389538"/>
            <a:ext cx="11458937" cy="4801314"/>
          </a:xfrm>
          <a:prstGeom prst="rect">
            <a:avLst/>
          </a:prstGeom>
        </p:spPr>
        <p:txBody>
          <a:bodyPr wrap="square">
            <a:spAutoFit/>
          </a:bodyPr>
          <a:lstStyle/>
          <a:p>
            <a:r>
              <a:rPr lang="en-US" b="1" dirty="0"/>
              <a:t>Conclusions</a:t>
            </a:r>
          </a:p>
          <a:p>
            <a:endParaRPr lang="en-US" dirty="0"/>
          </a:p>
          <a:p>
            <a:pPr marL="285750" indent="-285750">
              <a:buFont typeface="Arial" panose="020B0604020202020204" pitchFamily="34" charset="0"/>
              <a:buChar char="•"/>
            </a:pPr>
            <a:r>
              <a:rPr lang="en-US" dirty="0"/>
              <a:t>The tested methods (RF, XGB, VAE, CTGAN, DP-CTGAN) show different performance levels: advanced generative models (VAE, CTGAN) better reproduce data distributions compared to simpler approaches.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introduction of </a:t>
            </a:r>
            <a:r>
              <a:rPr lang="en-US" b="1" dirty="0"/>
              <a:t>Differential Privacy</a:t>
            </a:r>
            <a:r>
              <a:rPr lang="en-US" dirty="0"/>
              <a:t> reduces fidelity to real data but provides stronger privacy guarantees.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project is </a:t>
            </a:r>
            <a:r>
              <a:rPr lang="en-US" b="1" dirty="0"/>
              <a:t>ongoing and not yet completed</a:t>
            </a:r>
            <a:r>
              <a:rPr lang="en-US" dirty="0"/>
              <a:t>: current results should be seen as </a:t>
            </a:r>
            <a:r>
              <a:rPr lang="en-US" b="1" dirty="0"/>
              <a:t>preliminary indications</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Synthetic data appear to be a </a:t>
            </a:r>
            <a:r>
              <a:rPr lang="en-US" b="1" dirty="0"/>
              <a:t>promising solution</a:t>
            </a:r>
            <a:r>
              <a:rPr lang="en-US" dirty="0"/>
              <a:t> to privacy and data access challenges, but further validation is needed to balance </a:t>
            </a:r>
            <a:r>
              <a:rPr lang="en-US" b="1" dirty="0"/>
              <a:t>statistical quality</a:t>
            </a:r>
            <a:r>
              <a:rPr lang="en-US" dirty="0"/>
              <a:t> and </a:t>
            </a:r>
            <a:r>
              <a:rPr lang="en-US" b="1" dirty="0"/>
              <a:t>data protection</a:t>
            </a:r>
            <a:r>
              <a:rPr lang="en-US" dirty="0"/>
              <a:t>.</a:t>
            </a:r>
          </a:p>
          <a:p>
            <a:endParaRPr lang="en-US" b="1" dirty="0"/>
          </a:p>
          <a:p>
            <a:r>
              <a:rPr lang="en-US" b="1" dirty="0"/>
              <a:t>Next Steps</a:t>
            </a:r>
          </a:p>
          <a:p>
            <a:endParaRPr lang="en-US" dirty="0"/>
          </a:p>
          <a:p>
            <a:pPr marL="285750" indent="-285750">
              <a:buFont typeface="Arial" panose="020B0604020202020204" pitchFamily="34" charset="0"/>
              <a:buChar char="•"/>
            </a:pPr>
            <a:r>
              <a:rPr lang="en-US" dirty="0"/>
              <a:t>Implementation of </a:t>
            </a:r>
            <a:r>
              <a:rPr lang="en-US" b="1" dirty="0"/>
              <a:t>privacy risk measures</a:t>
            </a:r>
          </a:p>
          <a:p>
            <a:endParaRPr lang="en-US" dirty="0"/>
          </a:p>
          <a:p>
            <a:pPr marL="285750" indent="-285750">
              <a:buFont typeface="Arial" panose="020B0604020202020204" pitchFamily="34" charset="0"/>
              <a:buChar char="•"/>
            </a:pPr>
            <a:r>
              <a:rPr lang="en-US" dirty="0"/>
              <a:t>Assessment of the </a:t>
            </a:r>
            <a:r>
              <a:rPr lang="en-US" b="1" dirty="0"/>
              <a:t>utility / privacy risk trade-off</a:t>
            </a:r>
            <a:r>
              <a:rPr lang="en-US" dirty="0"/>
              <a:t>.</a:t>
            </a:r>
          </a:p>
        </p:txBody>
      </p:sp>
    </p:spTree>
    <p:extLst>
      <p:ext uri="{BB962C8B-B14F-4D97-AF65-F5344CB8AC3E}">
        <p14:creationId xmlns:p14="http://schemas.microsoft.com/office/powerpoint/2010/main" val="3868810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61346" y="463247"/>
            <a:ext cx="11269308" cy="384721"/>
          </a:xfrm>
        </p:spPr>
        <p:txBody>
          <a:bodyPr/>
          <a:lstStyle/>
          <a:p>
            <a:r>
              <a:rPr lang="it-IT" dirty="0" err="1"/>
              <a:t>References</a:t>
            </a:r>
            <a:endParaRPr lang="it-IT" dirty="0"/>
          </a:p>
        </p:txBody>
      </p:sp>
      <p:sp>
        <p:nvSpPr>
          <p:cNvPr id="5" name="Rettangolo 4"/>
          <p:cNvSpPr/>
          <p:nvPr/>
        </p:nvSpPr>
        <p:spPr>
          <a:xfrm>
            <a:off x="613812" y="1492072"/>
            <a:ext cx="10715991" cy="3416320"/>
          </a:xfrm>
          <a:prstGeom prst="rect">
            <a:avLst/>
          </a:prstGeom>
        </p:spPr>
        <p:txBody>
          <a:bodyPr wrap="square">
            <a:spAutoFit/>
          </a:bodyPr>
          <a:lstStyle/>
          <a:p>
            <a:r>
              <a:rPr lang="it-IT" dirty="0" err="1"/>
              <a:t>Goodfellow</a:t>
            </a:r>
            <a:r>
              <a:rPr lang="it-IT" dirty="0"/>
              <a:t>, I., </a:t>
            </a:r>
            <a:r>
              <a:rPr lang="it-IT" dirty="0" err="1"/>
              <a:t>Pouget</a:t>
            </a:r>
            <a:r>
              <a:rPr lang="it-IT" dirty="0"/>
              <a:t>-Abadie, J., </a:t>
            </a:r>
            <a:r>
              <a:rPr lang="it-IT" dirty="0" err="1"/>
              <a:t>Mirza</a:t>
            </a:r>
            <a:r>
              <a:rPr lang="it-IT" dirty="0"/>
              <a:t>, M., </a:t>
            </a:r>
            <a:r>
              <a:rPr lang="it-IT" dirty="0" err="1"/>
              <a:t>Xu</a:t>
            </a:r>
            <a:r>
              <a:rPr lang="it-IT" dirty="0"/>
              <a:t>, B., </a:t>
            </a:r>
            <a:r>
              <a:rPr lang="it-IT" dirty="0" err="1"/>
              <a:t>Warde-Farley</a:t>
            </a:r>
            <a:r>
              <a:rPr lang="it-IT" dirty="0"/>
              <a:t>, D., </a:t>
            </a:r>
            <a:r>
              <a:rPr lang="it-IT" dirty="0" err="1"/>
              <a:t>Ozair</a:t>
            </a:r>
            <a:r>
              <a:rPr lang="it-IT" dirty="0"/>
              <a:t>, S., ... &amp; </a:t>
            </a:r>
            <a:r>
              <a:rPr lang="it-IT" dirty="0" err="1"/>
              <a:t>Bengio</a:t>
            </a:r>
            <a:r>
              <a:rPr lang="it-IT" dirty="0"/>
              <a:t>, Y. (2014). Generative </a:t>
            </a:r>
            <a:r>
              <a:rPr lang="it-IT" dirty="0" err="1"/>
              <a:t>adversarial</a:t>
            </a:r>
            <a:r>
              <a:rPr lang="it-IT" dirty="0"/>
              <a:t> </a:t>
            </a:r>
            <a:r>
              <a:rPr lang="it-IT" dirty="0" err="1"/>
              <a:t>nets</a:t>
            </a:r>
            <a:r>
              <a:rPr lang="it-IT" dirty="0"/>
              <a:t>. </a:t>
            </a:r>
            <a:r>
              <a:rPr lang="it-IT" i="1" dirty="0" err="1"/>
              <a:t>Advances</a:t>
            </a:r>
            <a:r>
              <a:rPr lang="it-IT" i="1" dirty="0"/>
              <a:t> in </a:t>
            </a:r>
            <a:r>
              <a:rPr lang="it-IT" i="1" dirty="0" err="1"/>
              <a:t>neural</a:t>
            </a:r>
            <a:r>
              <a:rPr lang="it-IT" i="1" dirty="0"/>
              <a:t> information processing </a:t>
            </a:r>
            <a:r>
              <a:rPr lang="it-IT" i="1" dirty="0" err="1"/>
              <a:t>systems</a:t>
            </a:r>
            <a:r>
              <a:rPr lang="it-IT" dirty="0"/>
              <a:t>, </a:t>
            </a:r>
            <a:r>
              <a:rPr lang="it-IT" i="1" dirty="0"/>
              <a:t>27</a:t>
            </a:r>
            <a:r>
              <a:rPr lang="it-IT" dirty="0" smtClean="0"/>
              <a:t>.</a:t>
            </a:r>
          </a:p>
          <a:p>
            <a:endParaRPr lang="it-IT" dirty="0"/>
          </a:p>
          <a:p>
            <a:r>
              <a:rPr lang="en-US" dirty="0"/>
              <a:t>Xu, Lei, et al. "Modeling tabular data using conditional </a:t>
            </a:r>
            <a:r>
              <a:rPr lang="en-US" dirty="0" err="1"/>
              <a:t>gan</a:t>
            </a:r>
            <a:r>
              <a:rPr lang="en-US" dirty="0"/>
              <a:t>." Advances in neural information processing systems 32 (2019</a:t>
            </a:r>
            <a:r>
              <a:rPr lang="en-US" dirty="0" smtClean="0"/>
              <a:t>).</a:t>
            </a:r>
          </a:p>
          <a:p>
            <a:endParaRPr lang="en-US" dirty="0"/>
          </a:p>
          <a:p>
            <a:r>
              <a:rPr lang="it-IT" dirty="0" err="1"/>
              <a:t>Wu</a:t>
            </a:r>
            <a:r>
              <a:rPr lang="it-IT" dirty="0"/>
              <a:t>, J.; </a:t>
            </a:r>
            <a:r>
              <a:rPr lang="it-IT" dirty="0" err="1"/>
              <a:t>Plataniotis</a:t>
            </a:r>
            <a:r>
              <a:rPr lang="it-IT" dirty="0"/>
              <a:t>, K.; </a:t>
            </a:r>
            <a:r>
              <a:rPr lang="it-IT" dirty="0" err="1"/>
              <a:t>Liu</a:t>
            </a:r>
            <a:r>
              <a:rPr lang="it-IT" dirty="0"/>
              <a:t>, L.; </a:t>
            </a:r>
            <a:r>
              <a:rPr lang="it-IT" dirty="0" err="1"/>
              <a:t>Amjadian</a:t>
            </a:r>
            <a:r>
              <a:rPr lang="it-IT" dirty="0"/>
              <a:t>, E.; </a:t>
            </a:r>
            <a:r>
              <a:rPr lang="it-IT" dirty="0" err="1"/>
              <a:t>Lawryshyn</a:t>
            </a:r>
            <a:r>
              <a:rPr lang="it-IT" dirty="0"/>
              <a:t>, Y. </a:t>
            </a:r>
            <a:r>
              <a:rPr lang="it-IT" dirty="0" err="1"/>
              <a:t>Interpretation</a:t>
            </a:r>
            <a:r>
              <a:rPr lang="it-IT" dirty="0"/>
              <a:t> for </a:t>
            </a:r>
            <a:r>
              <a:rPr lang="it-IT" dirty="0" err="1"/>
              <a:t>Variational</a:t>
            </a:r>
            <a:r>
              <a:rPr lang="it-IT" dirty="0"/>
              <a:t> </a:t>
            </a:r>
            <a:r>
              <a:rPr lang="it-IT" dirty="0" err="1"/>
              <a:t>Autoencoder</a:t>
            </a:r>
            <a:r>
              <a:rPr lang="it-IT" dirty="0"/>
              <a:t> </a:t>
            </a:r>
            <a:r>
              <a:rPr lang="it-IT" dirty="0" err="1"/>
              <a:t>Used</a:t>
            </a:r>
            <a:r>
              <a:rPr lang="it-IT" dirty="0"/>
              <a:t> to Generate Financial </a:t>
            </a:r>
            <a:r>
              <a:rPr lang="it-IT" dirty="0" err="1"/>
              <a:t>Synthetic</a:t>
            </a:r>
            <a:r>
              <a:rPr lang="it-IT" dirty="0"/>
              <a:t> Tabular Data. </a:t>
            </a:r>
            <a:r>
              <a:rPr lang="it-IT" i="1" dirty="0" err="1"/>
              <a:t>Algorithms</a:t>
            </a:r>
            <a:r>
              <a:rPr lang="it-IT" dirty="0"/>
              <a:t> </a:t>
            </a:r>
            <a:r>
              <a:rPr lang="it-IT" b="1" dirty="0"/>
              <a:t>2023</a:t>
            </a:r>
            <a:r>
              <a:rPr lang="it-IT" dirty="0"/>
              <a:t>, </a:t>
            </a:r>
            <a:r>
              <a:rPr lang="it-IT" i="1" dirty="0"/>
              <a:t>16</a:t>
            </a:r>
            <a:r>
              <a:rPr lang="it-IT" dirty="0"/>
              <a:t>, 121. https://</a:t>
            </a:r>
            <a:r>
              <a:rPr lang="it-IT" dirty="0" smtClean="0"/>
              <a:t>doi.org/10.3390/a16020121</a:t>
            </a:r>
            <a:endParaRPr lang="it-IT" dirty="0"/>
          </a:p>
          <a:p>
            <a:endParaRPr lang="it-IT" b="1" dirty="0"/>
          </a:p>
          <a:p>
            <a:r>
              <a:rPr lang="it-IT" dirty="0" err="1"/>
              <a:t>Synthetic</a:t>
            </a:r>
            <a:r>
              <a:rPr lang="it-IT" dirty="0"/>
              <a:t> Data </a:t>
            </a:r>
            <a:r>
              <a:rPr lang="it-IT" dirty="0" err="1"/>
              <a:t>Vault</a:t>
            </a:r>
            <a:r>
              <a:rPr lang="it-IT" dirty="0"/>
              <a:t>: </a:t>
            </a:r>
            <a:r>
              <a:rPr lang="it-IT" dirty="0">
                <a:hlinkClick r:id="rId3"/>
              </a:rPr>
              <a:t>https://</a:t>
            </a:r>
            <a:r>
              <a:rPr lang="it-IT" dirty="0" smtClean="0">
                <a:hlinkClick r:id="rId3"/>
              </a:rPr>
              <a:t>docs.sdv.dev/sdv</a:t>
            </a:r>
            <a:endParaRPr lang="it-IT" dirty="0" smtClean="0"/>
          </a:p>
          <a:p>
            <a:endParaRPr lang="it-IT" dirty="0"/>
          </a:p>
          <a:p>
            <a:r>
              <a:rPr lang="en-US" dirty="0"/>
              <a:t>McHugh, Mary L. "The chi-square test of independence." </a:t>
            </a:r>
            <a:r>
              <a:rPr lang="en-US" i="1" dirty="0" err="1"/>
              <a:t>Biochemia</a:t>
            </a:r>
            <a:r>
              <a:rPr lang="en-US" i="1" dirty="0"/>
              <a:t> </a:t>
            </a:r>
            <a:r>
              <a:rPr lang="en-US" i="1" dirty="0" err="1"/>
              <a:t>medica</a:t>
            </a:r>
            <a:r>
              <a:rPr lang="en-US" dirty="0"/>
              <a:t> 23.2 (2013): 143-149.</a:t>
            </a:r>
            <a:endParaRPr lang="it-IT" dirty="0"/>
          </a:p>
        </p:txBody>
      </p:sp>
      <p:sp>
        <p:nvSpPr>
          <p:cNvPr id="7" name="Segnaposto piè di pagina 3">
            <a:extLst>
              <a:ext uri="{FF2B5EF4-FFF2-40B4-BE49-F238E27FC236}">
                <a16:creationId xmlns:a16="http://schemas.microsoft.com/office/drawing/2014/main" id="{C80FE391-8033-30A6-527D-66414D98A946}"/>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Segnaposto numero diapositiva 4">
            <a:extLst>
              <a:ext uri="{FF2B5EF4-FFF2-40B4-BE49-F238E27FC236}">
                <a16:creationId xmlns:a16="http://schemas.microsoft.com/office/drawing/2014/main" id="{80E96021-C168-B145-CD79-3708234658C2}"/>
              </a:ext>
            </a:extLst>
          </p:cNvPr>
          <p:cNvSpPr>
            <a:spLocks noGrp="1"/>
          </p:cNvSpPr>
          <p:nvPr>
            <p:ph type="sldNum" sz="quarter" idx="11"/>
          </p:nvPr>
        </p:nvSpPr>
        <p:spPr>
          <a:xfrm>
            <a:off x="323469" y="6397225"/>
            <a:ext cx="501650" cy="365125"/>
          </a:xfrm>
        </p:spPr>
        <p:txBody>
          <a:bodyPr/>
          <a:lstStyle/>
          <a:p>
            <a:pPr>
              <a:defRPr/>
            </a:pPr>
            <a:fld id="{48B4153A-D4C5-4CEF-8992-0D8815C829E3}" type="slidenum">
              <a:rPr lang="en-US" smtClean="0"/>
              <a:pPr>
                <a:defRPr/>
              </a:pPr>
              <a:t>25</a:t>
            </a:fld>
            <a:endParaRPr lang="en-US" dirty="0"/>
          </a:p>
        </p:txBody>
      </p:sp>
    </p:spTree>
    <p:extLst>
      <p:ext uri="{BB962C8B-B14F-4D97-AF65-F5344CB8AC3E}">
        <p14:creationId xmlns:p14="http://schemas.microsoft.com/office/powerpoint/2010/main" val="3536052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07821B-5649-449D-A1C2-3F67CA468A7F}"/>
              </a:ext>
            </a:extLst>
          </p:cNvPr>
          <p:cNvSpPr>
            <a:spLocks noGrp="1"/>
          </p:cNvSpPr>
          <p:nvPr>
            <p:ph type="ctrTitle"/>
          </p:nvPr>
        </p:nvSpPr>
        <p:spPr>
          <a:xfrm>
            <a:off x="487849" y="603334"/>
            <a:ext cx="11283042" cy="1839433"/>
          </a:xfrm>
        </p:spPr>
        <p:txBody>
          <a:bodyPr/>
          <a:lstStyle/>
          <a:p>
            <a:r>
              <a:rPr lang="it-IT" sz="6600" dirty="0" err="1" smtClean="0"/>
              <a:t>Thanks</a:t>
            </a:r>
            <a:endParaRPr lang="it-IT" sz="6600" dirty="0"/>
          </a:p>
        </p:txBody>
      </p:sp>
      <p:sp>
        <p:nvSpPr>
          <p:cNvPr id="3" name="Segnaposto testo 2">
            <a:extLst>
              <a:ext uri="{FF2B5EF4-FFF2-40B4-BE49-F238E27FC236}">
                <a16:creationId xmlns:a16="http://schemas.microsoft.com/office/drawing/2014/main" id="{52857493-CE83-4A58-B836-860B262B8CCD}"/>
              </a:ext>
            </a:extLst>
          </p:cNvPr>
          <p:cNvSpPr>
            <a:spLocks noGrp="1"/>
          </p:cNvSpPr>
          <p:nvPr>
            <p:ph type="body" idx="1"/>
          </p:nvPr>
        </p:nvSpPr>
        <p:spPr>
          <a:xfrm>
            <a:off x="3246635" y="2990328"/>
            <a:ext cx="6064500" cy="2522577"/>
          </a:xfrm>
        </p:spPr>
        <p:txBody>
          <a:bodyPr/>
          <a:lstStyle/>
          <a:p>
            <a:r>
              <a:rPr lang="it-IT" dirty="0"/>
              <a:t>FRANCESCO PUGLIESE | </a:t>
            </a:r>
            <a:r>
              <a:rPr lang="it-IT" dirty="0">
                <a:hlinkClick r:id="rId3"/>
              </a:rPr>
              <a:t>francesco.pugliese@istat.it</a:t>
            </a:r>
            <a:endParaRPr lang="it-IT" dirty="0"/>
          </a:p>
          <a:p>
            <a:r>
              <a:rPr lang="it-IT" dirty="0" smtClean="0"/>
              <a:t>ANGELA PAPPAGALLO | </a:t>
            </a:r>
            <a:r>
              <a:rPr lang="it-IT" u="sng" dirty="0" smtClean="0"/>
              <a:t>angela.pappagallo@istat.it</a:t>
            </a:r>
            <a:endParaRPr lang="it-IT" u="sng" dirty="0"/>
          </a:p>
          <a:p>
            <a:r>
              <a:rPr lang="it-IT" dirty="0" smtClean="0"/>
              <a:t>MASSIMO DE CUBELLIS | </a:t>
            </a:r>
            <a:r>
              <a:rPr lang="it-IT" u="sng" dirty="0" smtClean="0"/>
              <a:t>massimo.decubellis@istat.it</a:t>
            </a:r>
            <a:endParaRPr lang="it-IT" u="sng" dirty="0"/>
          </a:p>
        </p:txBody>
      </p:sp>
    </p:spTree>
    <p:extLst>
      <p:ext uri="{BB962C8B-B14F-4D97-AF65-F5344CB8AC3E}">
        <p14:creationId xmlns:p14="http://schemas.microsoft.com/office/powerpoint/2010/main" val="2892166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3</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Introduction</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7442972" cy="5016758"/>
          </a:xfrm>
          <a:prstGeom prst="rect">
            <a:avLst/>
          </a:prstGeom>
          <a:noFill/>
        </p:spPr>
        <p:txBody>
          <a:bodyPr wrap="square">
            <a:spAutoFit/>
          </a:bodyPr>
          <a:lstStyle/>
          <a:p>
            <a:pPr marL="342900" indent="-342900">
              <a:buFont typeface="Wingdings" panose="05000000000000000000" pitchFamily="2" charset="2"/>
              <a:buChar char="ü"/>
            </a:pPr>
            <a:r>
              <a:rPr lang="en-US" sz="2000" b="1" dirty="0" smtClean="0"/>
              <a:t>Synthetic </a:t>
            </a:r>
            <a:r>
              <a:rPr lang="en-US" sz="2000" b="1" dirty="0"/>
              <a:t>data </a:t>
            </a:r>
            <a:r>
              <a:rPr lang="en-US" sz="2000" dirty="0"/>
              <a:t>are artificially created datasets intended to </a:t>
            </a:r>
            <a:r>
              <a:rPr lang="en-US" sz="2000" b="1" dirty="0"/>
              <a:t>replicate</a:t>
            </a:r>
            <a:r>
              <a:rPr lang="en-US" sz="2000" dirty="0"/>
              <a:t> the statistical characteristics and structure of real data, while preventing the exposure of </a:t>
            </a:r>
            <a:r>
              <a:rPr lang="en-US" sz="2000" b="1" dirty="0"/>
              <a:t>sensitive</a:t>
            </a:r>
            <a:r>
              <a:rPr lang="en-US" sz="2000" dirty="0"/>
              <a:t> or </a:t>
            </a:r>
            <a:r>
              <a:rPr lang="en-US" sz="2000" b="1" dirty="0"/>
              <a:t>personally identifiable</a:t>
            </a:r>
            <a:r>
              <a:rPr lang="en-US" sz="2000" dirty="0"/>
              <a:t> information.</a:t>
            </a:r>
          </a:p>
          <a:p>
            <a:pPr marL="342900" indent="-342900">
              <a:buFont typeface="Arial" panose="020B0604020202020204" pitchFamily="34" charset="0"/>
              <a:buChar char="•"/>
            </a:pPr>
            <a:endParaRPr lang="en-US" sz="2000" dirty="0" smtClean="0"/>
          </a:p>
          <a:p>
            <a:pPr marL="342900" indent="-342900">
              <a:buFont typeface="Wingdings" panose="05000000000000000000" pitchFamily="2" charset="2"/>
              <a:buChar char="ü"/>
            </a:pPr>
            <a:r>
              <a:rPr lang="it-IT" sz="2000" b="1" dirty="0" err="1" smtClean="0"/>
              <a:t>Keep</a:t>
            </a:r>
            <a:r>
              <a:rPr lang="it-IT" sz="2000" b="1" dirty="0" smtClean="0"/>
              <a:t> in </a:t>
            </a:r>
            <a:r>
              <a:rPr lang="it-IT" sz="2000" b="1" dirty="0" err="1" smtClean="0"/>
              <a:t>mind</a:t>
            </a:r>
            <a:r>
              <a:rPr lang="it-IT" sz="2000" b="1" dirty="0" smtClean="0"/>
              <a:t>! </a:t>
            </a:r>
            <a:r>
              <a:rPr lang="it-IT" sz="2000" dirty="0" err="1" smtClean="0"/>
              <a:t>Synthetic</a:t>
            </a:r>
            <a:r>
              <a:rPr lang="it-IT" sz="2000" dirty="0" smtClean="0"/>
              <a:t> </a:t>
            </a:r>
            <a:r>
              <a:rPr lang="it-IT" sz="2000" dirty="0"/>
              <a:t>data do </a:t>
            </a:r>
            <a:r>
              <a:rPr lang="it-IT" sz="2000" dirty="0" err="1"/>
              <a:t>not</a:t>
            </a:r>
            <a:r>
              <a:rPr lang="it-IT" sz="2000" dirty="0"/>
              <a:t> </a:t>
            </a:r>
            <a:r>
              <a:rPr lang="it-IT" sz="2000" dirty="0" err="1"/>
              <a:t>necessarily</a:t>
            </a:r>
            <a:r>
              <a:rPr lang="it-IT" sz="2000" dirty="0"/>
              <a:t> </a:t>
            </a:r>
            <a:r>
              <a:rPr lang="it-IT" sz="2000" dirty="0" err="1"/>
              <a:t>reproduce</a:t>
            </a:r>
            <a:r>
              <a:rPr lang="it-IT" sz="2000" dirty="0"/>
              <a:t> the </a:t>
            </a:r>
            <a:r>
              <a:rPr lang="it-IT" sz="2000" dirty="0" err="1"/>
              <a:t>atomic</a:t>
            </a:r>
            <a:r>
              <a:rPr lang="it-IT" sz="2000" dirty="0"/>
              <a:t> data (</a:t>
            </a:r>
            <a:r>
              <a:rPr lang="it-IT" sz="2000" dirty="0" err="1"/>
              <a:t>categorical</a:t>
            </a:r>
            <a:r>
              <a:rPr lang="it-IT" sz="2000" dirty="0"/>
              <a:t>, </a:t>
            </a:r>
            <a:r>
              <a:rPr lang="it-IT" sz="2000" dirty="0" err="1"/>
              <a:t>numerical</a:t>
            </a:r>
            <a:r>
              <a:rPr lang="it-IT" sz="2000" dirty="0"/>
              <a:t>, </a:t>
            </a:r>
            <a:r>
              <a:rPr lang="it-IT" sz="2000" dirty="0" err="1"/>
              <a:t>etc</a:t>
            </a:r>
            <a:r>
              <a:rPr lang="it-IT" sz="2000" dirty="0"/>
              <a:t>) from the </a:t>
            </a:r>
            <a:r>
              <a:rPr lang="it-IT" sz="2000" dirty="0" err="1"/>
              <a:t>original</a:t>
            </a:r>
            <a:r>
              <a:rPr lang="it-IT" sz="2000" dirty="0"/>
              <a:t> source. </a:t>
            </a:r>
            <a:r>
              <a:rPr lang="it-IT" sz="2000" b="1" dirty="0" err="1"/>
              <a:t>Synthesis</a:t>
            </a:r>
            <a:r>
              <a:rPr lang="it-IT" sz="2000" dirty="0"/>
              <a:t> </a:t>
            </a:r>
            <a:r>
              <a:rPr lang="it-IT" sz="2000" dirty="0" err="1"/>
              <a:t>capability</a:t>
            </a:r>
            <a:r>
              <a:rPr lang="it-IT" sz="2000" dirty="0"/>
              <a:t> </a:t>
            </a:r>
            <a:r>
              <a:rPr lang="it-IT" sz="2000" dirty="0" err="1"/>
              <a:t>might</a:t>
            </a:r>
            <a:r>
              <a:rPr lang="it-IT" sz="2000" dirty="0"/>
              <a:t> </a:t>
            </a:r>
            <a:r>
              <a:rPr lang="it-IT" sz="2000" dirty="0" err="1"/>
              <a:t>rely</a:t>
            </a:r>
            <a:r>
              <a:rPr lang="it-IT" sz="2000" dirty="0"/>
              <a:t> </a:t>
            </a:r>
            <a:r>
              <a:rPr lang="it-IT" sz="2000" dirty="0" err="1"/>
              <a:t>rather</a:t>
            </a:r>
            <a:r>
              <a:rPr lang="it-IT" sz="2000" dirty="0"/>
              <a:t> on the </a:t>
            </a:r>
            <a:r>
              <a:rPr lang="it-IT" sz="2000" b="1" dirty="0" err="1"/>
              <a:t>relationships</a:t>
            </a:r>
            <a:r>
              <a:rPr lang="it-IT" sz="2000" dirty="0"/>
              <a:t> </a:t>
            </a:r>
            <a:r>
              <a:rPr lang="it-IT" sz="2000" dirty="0" err="1"/>
              <a:t>between</a:t>
            </a:r>
            <a:r>
              <a:rPr lang="it-IT" sz="2000" dirty="0"/>
              <a:t> </a:t>
            </a:r>
            <a:r>
              <a:rPr lang="it-IT" sz="2000" dirty="0" err="1"/>
              <a:t>different</a:t>
            </a:r>
            <a:r>
              <a:rPr lang="it-IT" sz="2000" dirty="0"/>
              <a:t> </a:t>
            </a:r>
            <a:r>
              <a:rPr lang="it-IT" sz="2000" dirty="0" err="1"/>
              <a:t>kind</a:t>
            </a:r>
            <a:r>
              <a:rPr lang="it-IT" sz="2000" dirty="0"/>
              <a:t> of </a:t>
            </a:r>
            <a:r>
              <a:rPr lang="it-IT" sz="2000" b="1" dirty="0" err="1"/>
              <a:t>entities</a:t>
            </a:r>
            <a:r>
              <a:rPr lang="it-IT" sz="2000" dirty="0"/>
              <a:t>, </a:t>
            </a:r>
            <a:r>
              <a:rPr lang="it-IT" sz="2000" dirty="0" err="1"/>
              <a:t>such</a:t>
            </a:r>
            <a:r>
              <a:rPr lang="it-IT" sz="2000" dirty="0"/>
              <a:t> </a:t>
            </a:r>
            <a:r>
              <a:rPr lang="it-IT" sz="2000" dirty="0" err="1"/>
              <a:t>as</a:t>
            </a:r>
            <a:r>
              <a:rPr lang="it-IT" sz="2000" dirty="0"/>
              <a:t> </a:t>
            </a:r>
            <a:r>
              <a:rPr lang="it-IT" sz="2000" dirty="0" err="1"/>
              <a:t>people</a:t>
            </a:r>
            <a:r>
              <a:rPr lang="it-IT" sz="2000" dirty="0"/>
              <a:t> and </a:t>
            </a:r>
            <a:r>
              <a:rPr lang="it-IT" sz="2000" dirty="0" err="1"/>
              <a:t>objects</a:t>
            </a:r>
            <a:r>
              <a:rPr lang="it-IT" sz="2000" dirty="0"/>
              <a:t>, </a:t>
            </a:r>
            <a:r>
              <a:rPr lang="it-IT" sz="2000" dirty="0" err="1"/>
              <a:t>school</a:t>
            </a:r>
            <a:r>
              <a:rPr lang="it-IT" sz="2000" dirty="0"/>
              <a:t> and </a:t>
            </a:r>
            <a:r>
              <a:rPr lang="it-IT" sz="2000" dirty="0" err="1"/>
              <a:t>neighborhoods</a:t>
            </a:r>
            <a:r>
              <a:rPr lang="it-IT" sz="2000" dirty="0"/>
              <a:t>, or </a:t>
            </a:r>
            <a:r>
              <a:rPr lang="it-IT" sz="2000" dirty="0" err="1"/>
              <a:t>users</a:t>
            </a:r>
            <a:r>
              <a:rPr lang="it-IT" sz="2000" dirty="0"/>
              <a:t> and </a:t>
            </a:r>
            <a:r>
              <a:rPr lang="it-IT" sz="2000" dirty="0" err="1"/>
              <a:t>cellular</a:t>
            </a:r>
            <a:r>
              <a:rPr lang="it-IT" sz="2000" dirty="0"/>
              <a:t> </a:t>
            </a:r>
            <a:r>
              <a:rPr lang="it-IT" sz="2000" dirty="0" err="1" smtClean="0"/>
              <a:t>antennas</a:t>
            </a:r>
            <a:r>
              <a:rPr lang="it-IT" sz="2000" dirty="0" smtClean="0"/>
              <a:t>.</a:t>
            </a:r>
          </a:p>
          <a:p>
            <a:pPr marL="342900" indent="-342900">
              <a:buFont typeface="Arial" panose="020B0604020202020204" pitchFamily="34" charset="0"/>
              <a:buChar char="•"/>
            </a:pPr>
            <a:endParaRPr lang="it-IT" sz="2000" dirty="0"/>
          </a:p>
          <a:p>
            <a:pPr marL="342900" indent="-342900">
              <a:buFont typeface="Wingdings" panose="05000000000000000000" pitchFamily="2" charset="2"/>
              <a:buChar char="ü"/>
            </a:pPr>
            <a:r>
              <a:rPr lang="en-US" sz="2000" dirty="0" smtClean="0"/>
              <a:t>By </a:t>
            </a:r>
            <a:r>
              <a:rPr lang="en-US" sz="2000" dirty="0"/>
              <a:t>generating </a:t>
            </a:r>
            <a:r>
              <a:rPr lang="en-US" sz="2000" b="1" dirty="0"/>
              <a:t>new</a:t>
            </a:r>
            <a:r>
              <a:rPr lang="en-US" sz="2000" dirty="0"/>
              <a:t> </a:t>
            </a:r>
            <a:r>
              <a:rPr lang="en-US" sz="2000" b="1" dirty="0"/>
              <a:t>records</a:t>
            </a:r>
            <a:r>
              <a:rPr lang="en-US" sz="2000" dirty="0"/>
              <a:t> that replicate the characteristics of the original data, synthetic datasets </a:t>
            </a:r>
            <a:r>
              <a:rPr lang="en-US" sz="2000" dirty="0" smtClean="0"/>
              <a:t>aim to enable researchers </a:t>
            </a:r>
            <a:r>
              <a:rPr lang="en-US" sz="2000" dirty="0"/>
              <a:t>and organizations to perform analyses without revealing real individuals’ information, thereby minimizing </a:t>
            </a:r>
            <a:r>
              <a:rPr lang="en-US" sz="2000" b="1" dirty="0"/>
              <a:t>privacy</a:t>
            </a:r>
            <a:r>
              <a:rPr lang="en-US" sz="2000" dirty="0"/>
              <a:t> </a:t>
            </a:r>
            <a:r>
              <a:rPr lang="en-US" sz="2000" b="1" dirty="0"/>
              <a:t>risks</a:t>
            </a:r>
            <a:r>
              <a:rPr lang="en-US" sz="2000" dirty="0"/>
              <a:t>.</a:t>
            </a:r>
            <a:endParaRPr lang="it-IT" sz="2000" dirty="0"/>
          </a:p>
          <a:p>
            <a:endParaRPr lang="en-US" sz="2000"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909" y="1699491"/>
            <a:ext cx="4059383" cy="2706255"/>
          </a:xfrm>
          <a:prstGeom prst="rect">
            <a:avLst/>
          </a:prstGeom>
        </p:spPr>
      </p:pic>
      <p:pic>
        <p:nvPicPr>
          <p:cNvPr id="7" name="Immagine 6"/>
          <p:cNvPicPr>
            <a:picLocks noChangeAspect="1"/>
          </p:cNvPicPr>
          <p:nvPr/>
        </p:nvPicPr>
        <p:blipFill>
          <a:blip r:embed="rId4"/>
          <a:stretch>
            <a:fillRect/>
          </a:stretch>
        </p:blipFill>
        <p:spPr>
          <a:xfrm>
            <a:off x="8455623" y="4704368"/>
            <a:ext cx="3034414" cy="1322858"/>
          </a:xfrm>
          <a:prstGeom prst="rect">
            <a:avLst/>
          </a:prstGeom>
        </p:spPr>
      </p:pic>
    </p:spTree>
    <p:extLst>
      <p:ext uri="{BB962C8B-B14F-4D97-AF65-F5344CB8AC3E}">
        <p14:creationId xmlns:p14="http://schemas.microsoft.com/office/powerpoint/2010/main" val="4240133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4</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a:t>
            </a:r>
            <a:r>
              <a:rPr lang="it-IT" dirty="0" err="1" smtClean="0"/>
              <a:t>Purpose</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8061808" cy="5016758"/>
          </a:xfrm>
          <a:prstGeom prst="rect">
            <a:avLst/>
          </a:prstGeom>
          <a:noFill/>
        </p:spPr>
        <p:txBody>
          <a:bodyPr wrap="square">
            <a:spAutoFit/>
          </a:bodyPr>
          <a:lstStyle/>
          <a:p>
            <a:pPr marL="342900" indent="-342900">
              <a:buFont typeface="Wingdings" panose="05000000000000000000" pitchFamily="2" charset="2"/>
              <a:buChar char="ü"/>
            </a:pPr>
            <a:r>
              <a:rPr lang="en-US" sz="2000" dirty="0"/>
              <a:t>The </a:t>
            </a:r>
            <a:r>
              <a:rPr lang="en-US" sz="2000" b="1" dirty="0"/>
              <a:t>purpose</a:t>
            </a:r>
            <a:r>
              <a:rPr lang="en-US" sz="2000" dirty="0"/>
              <a:t> of this work is to investigate and assess techniques for generating </a:t>
            </a:r>
            <a:r>
              <a:rPr lang="en-US" sz="2000" b="1" dirty="0"/>
              <a:t>synthetic data</a:t>
            </a:r>
            <a:r>
              <a:rPr lang="en-US" sz="2000" dirty="0"/>
              <a:t> from real datasets, with the goal of achieving a balance between two key objectives: (</a:t>
            </a:r>
            <a:r>
              <a:rPr lang="en-US" sz="2000" dirty="0" err="1"/>
              <a:t>i</a:t>
            </a:r>
            <a:r>
              <a:rPr lang="en-US" sz="2000" dirty="0"/>
              <a:t>) preserving the </a:t>
            </a:r>
            <a:r>
              <a:rPr lang="en-US" sz="2000" b="1" dirty="0"/>
              <a:t>statistical</a:t>
            </a:r>
            <a:r>
              <a:rPr lang="en-US" sz="2000" dirty="0"/>
              <a:t> </a:t>
            </a:r>
            <a:r>
              <a:rPr lang="en-US" sz="2000" b="1" dirty="0"/>
              <a:t>integrity</a:t>
            </a:r>
            <a:r>
              <a:rPr lang="en-US" sz="2000" dirty="0"/>
              <a:t> of the original data and (ii) ensuring robust </a:t>
            </a:r>
            <a:r>
              <a:rPr lang="en-US" sz="2000" b="1" dirty="0"/>
              <a:t>confidentiality</a:t>
            </a:r>
            <a:r>
              <a:rPr lang="en-US" sz="2000" dirty="0"/>
              <a:t> </a:t>
            </a:r>
            <a:r>
              <a:rPr lang="en-US" sz="2000" b="1" dirty="0"/>
              <a:t>protections</a:t>
            </a:r>
            <a:r>
              <a:rPr lang="en-US" sz="2000" dirty="0"/>
              <a:t>.</a:t>
            </a:r>
          </a:p>
          <a:p>
            <a:endParaRPr lang="en-US" sz="2000" dirty="0"/>
          </a:p>
          <a:p>
            <a:pPr marL="285750" indent="-285750">
              <a:buFont typeface="Wingdings" panose="05000000000000000000" pitchFamily="2" charset="2"/>
              <a:buChar char="ü"/>
            </a:pPr>
            <a:r>
              <a:rPr lang="en-US" sz="2000" dirty="0"/>
              <a:t>At the policy level, European regulations—most notably the </a:t>
            </a:r>
            <a:r>
              <a:rPr lang="en-US" sz="2000" b="1" dirty="0"/>
              <a:t>General</a:t>
            </a:r>
            <a:r>
              <a:rPr lang="en-US" sz="2000" dirty="0"/>
              <a:t> </a:t>
            </a:r>
            <a:r>
              <a:rPr lang="en-US" sz="2000" b="1" dirty="0"/>
              <a:t>Data Protection Regulation (GDPR)</a:t>
            </a:r>
            <a:r>
              <a:rPr lang="en-US" sz="2000" dirty="0"/>
              <a:t>—establish a comprehensive legal framework for data protection, emphasizing privacy-by-design principles and accountability on the part of </a:t>
            </a:r>
            <a:r>
              <a:rPr lang="en-US" sz="2000" b="1" dirty="0"/>
              <a:t>data</a:t>
            </a:r>
            <a:r>
              <a:rPr lang="en-US" sz="2000" dirty="0"/>
              <a:t> </a:t>
            </a:r>
            <a:r>
              <a:rPr lang="en-US" sz="2000" b="1" dirty="0"/>
              <a:t>controllers</a:t>
            </a:r>
            <a:r>
              <a:rPr lang="en-US" sz="2000" dirty="0"/>
              <a:t>.</a:t>
            </a:r>
          </a:p>
          <a:p>
            <a:endParaRPr lang="en-US" sz="2000" dirty="0"/>
          </a:p>
          <a:p>
            <a:pPr marL="342900" indent="-342900">
              <a:buFont typeface="Wingdings" panose="05000000000000000000" pitchFamily="2" charset="2"/>
              <a:buChar char="ü"/>
            </a:pPr>
            <a:r>
              <a:rPr lang="en-US" sz="2000" dirty="0" smtClean="0"/>
              <a:t>In </a:t>
            </a:r>
            <a:r>
              <a:rPr lang="en-US" sz="2000" dirty="0"/>
              <a:t>parallel, reports from European institutions, including the </a:t>
            </a:r>
            <a:r>
              <a:rPr lang="en-US" sz="2000" b="1" dirty="0"/>
              <a:t>European Union Agency for Cybersecurity (ENISA),</a:t>
            </a:r>
            <a:r>
              <a:rPr lang="en-US" sz="2000" dirty="0"/>
              <a:t> underscore the growing frequency and severity of data breaches across Europe, emphasizing the </a:t>
            </a:r>
            <a:r>
              <a:rPr lang="en-US" sz="2000" b="1" dirty="0"/>
              <a:t>urgent</a:t>
            </a:r>
            <a:r>
              <a:rPr lang="en-US" sz="2000" dirty="0"/>
              <a:t> need for </a:t>
            </a:r>
            <a:r>
              <a:rPr lang="en-US" sz="2000" b="1" dirty="0"/>
              <a:t>advanced privacy-preserving</a:t>
            </a:r>
            <a:r>
              <a:rPr lang="en-US" sz="2000" dirty="0"/>
              <a:t> approaches in data management.</a:t>
            </a:r>
            <a:endParaRPr lang="it-IT" sz="2000"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3451" y="2009452"/>
            <a:ext cx="3153675" cy="3153675"/>
          </a:xfrm>
          <a:prstGeom prst="rect">
            <a:avLst/>
          </a:prstGeom>
        </p:spPr>
      </p:pic>
    </p:spTree>
    <p:extLst>
      <p:ext uri="{BB962C8B-B14F-4D97-AF65-F5344CB8AC3E}">
        <p14:creationId xmlns:p14="http://schemas.microsoft.com/office/powerpoint/2010/main" val="1976526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5</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 Dataset</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11433081" cy="3170099"/>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In this study, the </a:t>
            </a:r>
            <a:r>
              <a:rPr lang="en-US" sz="2000" b="1" dirty="0"/>
              <a:t>analyzed data</a:t>
            </a:r>
            <a:r>
              <a:rPr lang="en-US" sz="2000" dirty="0"/>
              <a:t> relate to the frequency and attributes of trips and vacations undertaken by residents of Italy. </a:t>
            </a:r>
            <a:r>
              <a:rPr lang="en-US" sz="2000" dirty="0" smtClean="0"/>
              <a:t> They originate </a:t>
            </a:r>
            <a:r>
              <a:rPr lang="en-US" sz="2000" dirty="0"/>
              <a:t>from </a:t>
            </a:r>
            <a:r>
              <a:rPr lang="en-US" sz="2000" b="1" dirty="0" smtClean="0"/>
              <a:t>the </a:t>
            </a:r>
            <a:r>
              <a:rPr lang="en-US" sz="2000" b="1" dirty="0" err="1" smtClean="0"/>
              <a:t>Istat</a:t>
            </a:r>
            <a:r>
              <a:rPr lang="en-US" sz="2000" b="1" dirty="0" smtClean="0"/>
              <a:t> Trips and Holidays survey</a:t>
            </a:r>
            <a:r>
              <a:rPr lang="en-US" sz="2000" dirty="0" smtClean="0"/>
              <a:t>, as a </a:t>
            </a:r>
            <a:r>
              <a:rPr lang="en-US" sz="2000" dirty="0"/>
              <a:t>module of the </a:t>
            </a:r>
            <a:r>
              <a:rPr lang="en-US" sz="2000" b="1" dirty="0"/>
              <a:t>Household </a:t>
            </a:r>
            <a:r>
              <a:rPr lang="en-US" sz="2000" b="1" dirty="0" smtClean="0"/>
              <a:t>Budget Survey (HBS) </a:t>
            </a:r>
            <a:r>
              <a:rPr lang="en-US" sz="2000" dirty="0" smtClean="0"/>
              <a:t>which collects </a:t>
            </a:r>
            <a:r>
              <a:rPr lang="it-IT" sz="2000" dirty="0"/>
              <a:t>information on the </a:t>
            </a:r>
            <a:r>
              <a:rPr lang="it-IT" sz="2000" dirty="0" err="1"/>
              <a:t>tourism</a:t>
            </a:r>
            <a:r>
              <a:rPr lang="it-IT" sz="2000" dirty="0"/>
              <a:t> </a:t>
            </a:r>
            <a:r>
              <a:rPr lang="it-IT" sz="2000" dirty="0" err="1"/>
              <a:t>flows</a:t>
            </a:r>
            <a:r>
              <a:rPr lang="it-IT" sz="2000" dirty="0"/>
              <a:t> of </a:t>
            </a:r>
            <a:r>
              <a:rPr lang="it-IT" sz="2000" dirty="0" err="1"/>
              <a:t>residents</a:t>
            </a:r>
            <a:r>
              <a:rPr lang="it-IT" sz="2000" dirty="0"/>
              <a:t>.</a:t>
            </a:r>
            <a:r>
              <a:rPr lang="en-US" sz="2000" dirty="0" smtClean="0"/>
              <a:t> This </a:t>
            </a:r>
            <a:r>
              <a:rPr lang="en-US" sz="2000" dirty="0"/>
              <a:t>information includes journeys made for leisure or work, both domestically and </a:t>
            </a:r>
            <a:r>
              <a:rPr lang="en-US" sz="2000" dirty="0" smtClean="0"/>
              <a:t>internationally. </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smtClean="0"/>
              <a:t>T</a:t>
            </a:r>
            <a:r>
              <a:rPr lang="it-IT" sz="2000" dirty="0" smtClean="0"/>
              <a:t>he </a:t>
            </a:r>
            <a:r>
              <a:rPr lang="it-IT" sz="2000" dirty="0" err="1" smtClean="0"/>
              <a:t>correspondent</a:t>
            </a:r>
            <a:r>
              <a:rPr lang="it-IT" sz="2000" dirty="0" smtClean="0"/>
              <a:t> </a:t>
            </a:r>
            <a:r>
              <a:rPr lang="it-IT" sz="2000" b="1" dirty="0" smtClean="0"/>
              <a:t>public-use </a:t>
            </a:r>
            <a:r>
              <a:rPr lang="it-IT" sz="2000" b="1" dirty="0" err="1" smtClean="0"/>
              <a:t>files</a:t>
            </a:r>
            <a:r>
              <a:rPr lang="it-IT" sz="2000" b="1" dirty="0" smtClean="0"/>
              <a:t> (PUF) </a:t>
            </a:r>
            <a:r>
              <a:rPr lang="it-IT" sz="2000" dirty="0" err="1" smtClean="0"/>
              <a:t>were</a:t>
            </a:r>
            <a:r>
              <a:rPr lang="it-IT" sz="2000" dirty="0" smtClean="0"/>
              <a:t> </a:t>
            </a:r>
            <a:r>
              <a:rPr lang="it-IT" sz="2000" dirty="0" err="1" smtClean="0"/>
              <a:t>chosen</a:t>
            </a:r>
            <a:r>
              <a:rPr lang="it-IT" sz="2000" dirty="0" smtClean="0"/>
              <a:t> </a:t>
            </a:r>
            <a:r>
              <a:rPr lang="it-IT" sz="2000" dirty="0" err="1" smtClean="0"/>
              <a:t>as</a:t>
            </a:r>
            <a:r>
              <a:rPr lang="it-IT" sz="2000" dirty="0" smtClean="0"/>
              <a:t> a </a:t>
            </a:r>
            <a:r>
              <a:rPr lang="it-IT" sz="2000" dirty="0" err="1" smtClean="0"/>
              <a:t>simple</a:t>
            </a:r>
            <a:r>
              <a:rPr lang="it-IT" sz="2000" dirty="0" smtClean="0"/>
              <a:t> </a:t>
            </a:r>
            <a:r>
              <a:rPr lang="it-IT" sz="2000" dirty="0" err="1" smtClean="0"/>
              <a:t>example</a:t>
            </a:r>
            <a:r>
              <a:rPr lang="it-IT" sz="2000" dirty="0" smtClean="0"/>
              <a:t> of </a:t>
            </a:r>
            <a:r>
              <a:rPr lang="it-IT" sz="2000" dirty="0" err="1" smtClean="0"/>
              <a:t>official</a:t>
            </a:r>
            <a:r>
              <a:rPr lang="it-IT" sz="2000" dirty="0" smtClean="0"/>
              <a:t> </a:t>
            </a:r>
            <a:r>
              <a:rPr lang="it-IT" sz="2000" dirty="0" err="1" smtClean="0"/>
              <a:t>statistics</a:t>
            </a:r>
            <a:r>
              <a:rPr lang="it-IT" sz="2000" dirty="0" smtClean="0"/>
              <a:t> data. </a:t>
            </a:r>
            <a:r>
              <a:rPr lang="it-IT" sz="2000" dirty="0" err="1" smtClean="0"/>
              <a:t>Its</a:t>
            </a:r>
            <a:r>
              <a:rPr lang="it-IT" sz="2000" dirty="0" smtClean="0"/>
              <a:t> </a:t>
            </a:r>
            <a:r>
              <a:rPr lang="it-IT" sz="2000" dirty="0"/>
              <a:t>public </a:t>
            </a:r>
            <a:r>
              <a:rPr lang="it-IT" sz="2000" dirty="0" err="1"/>
              <a:t>accessibility</a:t>
            </a:r>
            <a:r>
              <a:rPr lang="it-IT" sz="2000" dirty="0"/>
              <a:t> </a:t>
            </a:r>
            <a:r>
              <a:rPr lang="it-IT" sz="2000" dirty="0" err="1"/>
              <a:t>guarantees</a:t>
            </a:r>
            <a:r>
              <a:rPr lang="it-IT" sz="2000" dirty="0"/>
              <a:t> the </a:t>
            </a:r>
            <a:r>
              <a:rPr lang="it-IT" sz="2000" b="1" dirty="0" err="1"/>
              <a:t>reproducibility</a:t>
            </a:r>
            <a:r>
              <a:rPr lang="it-IT" sz="2000" dirty="0"/>
              <a:t> of the </a:t>
            </a:r>
            <a:r>
              <a:rPr lang="it-IT" sz="2000" dirty="0" err="1"/>
              <a:t>experiment</a:t>
            </a:r>
            <a:r>
              <a:rPr lang="it-IT" sz="2000" dirty="0"/>
              <a:t>. </a:t>
            </a:r>
            <a:endParaRPr lang="it-IT" sz="2000" dirty="0" smtClean="0"/>
          </a:p>
          <a:p>
            <a:pPr marL="342900" indent="-342900">
              <a:buFont typeface="Wingdings" panose="05000000000000000000" pitchFamily="2" charset="2"/>
              <a:buChar char="ü"/>
            </a:pPr>
            <a:endParaRPr lang="it-IT" sz="2000" dirty="0"/>
          </a:p>
          <a:p>
            <a:pPr marL="342900" indent="-342900">
              <a:buFont typeface="Wingdings" panose="05000000000000000000" pitchFamily="2" charset="2"/>
              <a:buChar char="ü"/>
            </a:pPr>
            <a:r>
              <a:rPr lang="it-IT" sz="2000" dirty="0" err="1" smtClean="0"/>
              <a:t>Dataset</a:t>
            </a:r>
            <a:r>
              <a:rPr lang="it-IT" sz="2000" dirty="0" smtClean="0"/>
              <a:t> </a:t>
            </a:r>
            <a:r>
              <a:rPr lang="it-IT" sz="2000" dirty="0" err="1"/>
              <a:t>dimension</a:t>
            </a:r>
            <a:r>
              <a:rPr lang="it-IT" sz="2000" dirty="0"/>
              <a:t>: </a:t>
            </a:r>
            <a:r>
              <a:rPr lang="it-IT" sz="2000" b="1" dirty="0"/>
              <a:t>22,404</a:t>
            </a:r>
            <a:r>
              <a:rPr lang="it-IT" sz="2000" dirty="0"/>
              <a:t> </a:t>
            </a:r>
            <a:r>
              <a:rPr lang="it-IT" sz="2000" dirty="0" err="1"/>
              <a:t>records</a:t>
            </a:r>
            <a:r>
              <a:rPr lang="it-IT" sz="2000" dirty="0"/>
              <a:t> </a:t>
            </a:r>
            <a:r>
              <a:rPr lang="it-IT" sz="2000" dirty="0" err="1"/>
              <a:t>collected</a:t>
            </a:r>
            <a:r>
              <a:rPr lang="it-IT" sz="2000" dirty="0"/>
              <a:t> from </a:t>
            </a:r>
            <a:r>
              <a:rPr lang="it-IT" sz="2000" b="1" dirty="0"/>
              <a:t>2019</a:t>
            </a:r>
            <a:r>
              <a:rPr lang="it-IT" sz="2000" dirty="0"/>
              <a:t> to </a:t>
            </a:r>
            <a:r>
              <a:rPr lang="it-IT" sz="2000" b="1" dirty="0"/>
              <a:t>2023</a:t>
            </a:r>
            <a:r>
              <a:rPr lang="it-IT" sz="2000" dirty="0"/>
              <a:t> and </a:t>
            </a:r>
            <a:r>
              <a:rPr lang="it-IT" sz="2000" b="1" dirty="0"/>
              <a:t>45</a:t>
            </a:r>
            <a:r>
              <a:rPr lang="it-IT" sz="2000" dirty="0"/>
              <a:t> </a:t>
            </a:r>
            <a:r>
              <a:rPr lang="it-IT" sz="2000" dirty="0" err="1" smtClean="0"/>
              <a:t>variables</a:t>
            </a:r>
            <a:r>
              <a:rPr lang="it-IT" sz="2000" dirty="0" smtClean="0"/>
              <a:t>.</a:t>
            </a:r>
          </a:p>
          <a:p>
            <a:endParaRPr lang="it-IT" sz="2000" dirty="0"/>
          </a:p>
        </p:txBody>
      </p:sp>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433" y="4308187"/>
            <a:ext cx="4391025" cy="1714500"/>
          </a:xfrm>
          <a:prstGeom prst="rect">
            <a:avLst/>
          </a:prstGeom>
        </p:spPr>
      </p:pic>
    </p:spTree>
    <p:extLst>
      <p:ext uri="{BB962C8B-B14F-4D97-AF65-F5344CB8AC3E}">
        <p14:creationId xmlns:p14="http://schemas.microsoft.com/office/powerpoint/2010/main" val="37073133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9C634-5B2F-EB57-6082-5DC720B813A1}"/>
            </a:ext>
          </a:extLst>
        </p:cNvPr>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A6D192E-D33F-A0D5-D38F-C60012962D91}"/>
              </a:ext>
            </a:extLst>
          </p:cNvPr>
          <p:cNvSpPr>
            <a:spLocks noGrp="1"/>
          </p:cNvSpPr>
          <p:nvPr>
            <p:ph type="sldNum" sz="quarter" idx="11"/>
          </p:nvPr>
        </p:nvSpPr>
        <p:spPr/>
        <p:txBody>
          <a:bodyPr/>
          <a:lstStyle/>
          <a:p>
            <a:pPr>
              <a:defRPr/>
            </a:pPr>
            <a:fld id="{48B4153A-D4C5-4CEF-8992-0D8815C829E3}" type="slidenum">
              <a:rPr lang="en-US" smtClean="0"/>
              <a:pPr>
                <a:defRPr/>
              </a:pPr>
              <a:t>6</a:t>
            </a:fld>
            <a:endParaRPr lang="en-US" dirty="0"/>
          </a:p>
        </p:txBody>
      </p:sp>
      <p:sp>
        <p:nvSpPr>
          <p:cNvPr id="6" name="Segnaposto piè di pagina 3">
            <a:extLst>
              <a:ext uri="{FF2B5EF4-FFF2-40B4-BE49-F238E27FC236}">
                <a16:creationId xmlns:a16="http://schemas.microsoft.com/office/drawing/2014/main" id="{FD1B9756-3A65-E66E-93C6-467BFFF3BDD3}"/>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8" name="Titolo 2">
            <a:extLst>
              <a:ext uri="{FF2B5EF4-FFF2-40B4-BE49-F238E27FC236}">
                <a16:creationId xmlns:a16="http://schemas.microsoft.com/office/drawing/2014/main" id="{F35675A1-3ADB-3EC0-A6D4-2D22CE6CB45C}"/>
              </a:ext>
            </a:extLst>
          </p:cNvPr>
          <p:cNvSpPr>
            <a:spLocks noGrp="1"/>
          </p:cNvSpPr>
          <p:nvPr>
            <p:ph type="title"/>
          </p:nvPr>
        </p:nvSpPr>
        <p:spPr>
          <a:xfrm>
            <a:off x="468895" y="503475"/>
            <a:ext cx="11269308" cy="384721"/>
          </a:xfrm>
        </p:spPr>
        <p:txBody>
          <a:bodyPr/>
          <a:lstStyle/>
          <a:p>
            <a:r>
              <a:rPr lang="it-IT" sz="2800" dirty="0"/>
              <a:t>WP13’s Istat </a:t>
            </a:r>
            <a:r>
              <a:rPr lang="it-IT" sz="2800" dirty="0" err="1"/>
              <a:t>PoC</a:t>
            </a:r>
            <a:r>
              <a:rPr lang="it-IT" sz="2800" dirty="0"/>
              <a:t> </a:t>
            </a:r>
            <a:r>
              <a:rPr lang="it-IT" sz="2800"/>
              <a:t>– </a:t>
            </a:r>
            <a:r>
              <a:rPr lang="it-IT" sz="2800" smtClean="0"/>
              <a:t>Data Selection</a:t>
            </a:r>
            <a:endParaRPr lang="it-IT" dirty="0"/>
          </a:p>
        </p:txBody>
      </p:sp>
      <p:sp>
        <p:nvSpPr>
          <p:cNvPr id="3" name="CasellaDiTesto 2">
            <a:extLst>
              <a:ext uri="{FF2B5EF4-FFF2-40B4-BE49-F238E27FC236}">
                <a16:creationId xmlns:a16="http://schemas.microsoft.com/office/drawing/2014/main" id="{77EC214B-1519-DE15-18D2-1B39EA72EEEF}"/>
              </a:ext>
            </a:extLst>
          </p:cNvPr>
          <p:cNvSpPr txBox="1"/>
          <p:nvPr/>
        </p:nvSpPr>
        <p:spPr>
          <a:xfrm>
            <a:off x="407937" y="1309091"/>
            <a:ext cx="5475627" cy="5324535"/>
          </a:xfrm>
          <a:prstGeom prst="rect">
            <a:avLst/>
          </a:prstGeom>
          <a:noFill/>
        </p:spPr>
        <p:txBody>
          <a:bodyPr wrap="square">
            <a:spAutoFit/>
          </a:bodyPr>
          <a:lstStyle/>
          <a:p>
            <a:pPr marL="342900" indent="-342900">
              <a:buFont typeface="Wingdings" panose="05000000000000000000" pitchFamily="2" charset="2"/>
              <a:buChar char="ü"/>
            </a:pPr>
            <a:r>
              <a:rPr lang="en-US" sz="2000" dirty="0" smtClean="0"/>
              <a:t>The </a:t>
            </a:r>
            <a:r>
              <a:rPr lang="en-US" sz="2000" dirty="0"/>
              <a:t>variables included in this study were chosen to </a:t>
            </a:r>
            <a:r>
              <a:rPr lang="en-US" sz="2000" b="1" dirty="0"/>
              <a:t>optimize</a:t>
            </a:r>
            <a:r>
              <a:rPr lang="en-US" sz="2000" dirty="0"/>
              <a:t> analysis, </a:t>
            </a:r>
            <a:r>
              <a:rPr lang="en-US" sz="2000" b="1" dirty="0"/>
              <a:t>reduce</a:t>
            </a:r>
            <a:r>
              <a:rPr lang="en-US" sz="2000" dirty="0"/>
              <a:t> missing data, and </a:t>
            </a:r>
            <a:r>
              <a:rPr lang="en-US" sz="2000" b="1" dirty="0"/>
              <a:t>limit</a:t>
            </a:r>
            <a:r>
              <a:rPr lang="en-US" sz="2000" dirty="0"/>
              <a:t> the number of categories for categorical </a:t>
            </a:r>
            <a:r>
              <a:rPr lang="en-US" sz="2000" dirty="0" smtClean="0"/>
              <a:t>variables</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dirty="0"/>
              <a:t>The reference year selected is </a:t>
            </a:r>
            <a:r>
              <a:rPr lang="en-US" sz="2000" b="1" dirty="0"/>
              <a:t>2023</a:t>
            </a:r>
            <a:r>
              <a:rPr lang="en-US" sz="2000" dirty="0"/>
              <a:t> to exclude the </a:t>
            </a:r>
            <a:r>
              <a:rPr lang="en-US" sz="2000" b="1" dirty="0"/>
              <a:t>COVID</a:t>
            </a:r>
            <a:r>
              <a:rPr lang="en-US" sz="2000" dirty="0"/>
              <a:t> period. Comparative analyses for other years are provided in the appendix. Consequently, the dataset comprises </a:t>
            </a:r>
            <a:r>
              <a:rPr lang="en-US" sz="2000" b="1" dirty="0"/>
              <a:t>14</a:t>
            </a:r>
            <a:r>
              <a:rPr lang="en-US" sz="2000" dirty="0"/>
              <a:t> variables and </a:t>
            </a:r>
            <a:r>
              <a:rPr lang="en-US" sz="2000" b="1" dirty="0"/>
              <a:t>4,932</a:t>
            </a:r>
            <a:r>
              <a:rPr lang="en-US" sz="2000" dirty="0"/>
              <a:t> </a:t>
            </a:r>
            <a:r>
              <a:rPr lang="en-US" sz="2000" dirty="0" smtClean="0"/>
              <a:t>data points (individuals).</a:t>
            </a:r>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b="1" dirty="0" smtClean="0"/>
              <a:t>Numerical Variables:</a:t>
            </a:r>
            <a:r>
              <a:rPr lang="en-US" sz="2000" dirty="0" smtClean="0"/>
              <a:t> </a:t>
            </a:r>
            <a:r>
              <a:rPr lang="it-IT" sz="2000" dirty="0" smtClean="0"/>
              <a:t>mese</a:t>
            </a:r>
            <a:r>
              <a:rPr lang="it-IT" sz="2000" dirty="0"/>
              <a:t>, </a:t>
            </a:r>
            <a:r>
              <a:rPr lang="it-IT" sz="2000" dirty="0" err="1"/>
              <a:t>annrif</a:t>
            </a:r>
            <a:r>
              <a:rPr lang="it-IT" sz="2000" dirty="0"/>
              <a:t>, GGINIZ, DURATA, </a:t>
            </a:r>
            <a:r>
              <a:rPr lang="it-IT" sz="2000" dirty="0" err="1"/>
              <a:t>npart</a:t>
            </a:r>
            <a:r>
              <a:rPr lang="it-IT" sz="2000" dirty="0"/>
              <a:t>, ESPE_CO, </a:t>
            </a:r>
            <a:r>
              <a:rPr lang="it-IT" sz="2000" dirty="0" smtClean="0"/>
              <a:t>ESPE_GIO</a:t>
            </a:r>
          </a:p>
          <a:p>
            <a:endParaRPr lang="it-IT" sz="2000" dirty="0" smtClean="0"/>
          </a:p>
          <a:p>
            <a:pPr marL="342900" indent="-342900">
              <a:buFont typeface="Wingdings" panose="05000000000000000000" pitchFamily="2" charset="2"/>
              <a:buChar char="ü"/>
            </a:pPr>
            <a:r>
              <a:rPr lang="it-IT" sz="2000" b="1" dirty="0" err="1" smtClean="0"/>
              <a:t>Categorical</a:t>
            </a:r>
            <a:r>
              <a:rPr lang="it-IT" sz="2000" b="1" dirty="0" smtClean="0"/>
              <a:t> </a:t>
            </a:r>
            <a:r>
              <a:rPr lang="it-IT" sz="2000" b="1" dirty="0" err="1" smtClean="0"/>
              <a:t>Variables</a:t>
            </a:r>
            <a:r>
              <a:rPr lang="it-IT" sz="2000" b="1" dirty="0" smtClean="0"/>
              <a:t>: </a:t>
            </a:r>
            <a:r>
              <a:rPr lang="it-IT" sz="2000" dirty="0"/>
              <a:t>sesso, eta10, staciv4, </a:t>
            </a:r>
            <a:r>
              <a:rPr lang="it-IT" sz="2000" dirty="0" err="1"/>
              <a:t>pnasc</a:t>
            </a:r>
            <a:r>
              <a:rPr lang="it-IT" sz="2000" dirty="0"/>
              <a:t>, istr4, DEST_IE, ORGALL, ORGTRA</a:t>
            </a:r>
            <a:endParaRPr lang="it-IT" sz="2000" b="1" dirty="0"/>
          </a:p>
          <a:p>
            <a:endParaRPr lang="it-IT" sz="2000" dirty="0"/>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537" y="2189017"/>
            <a:ext cx="5167748" cy="3445165"/>
          </a:xfrm>
          <a:prstGeom prst="rect">
            <a:avLst/>
          </a:prstGeom>
        </p:spPr>
      </p:pic>
    </p:spTree>
    <p:extLst>
      <p:ext uri="{BB962C8B-B14F-4D97-AF65-F5344CB8AC3E}">
        <p14:creationId xmlns:p14="http://schemas.microsoft.com/office/powerpoint/2010/main" val="36066131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0B9AE07-FC34-0201-4D30-3E62DA9A97D0}"/>
              </a:ext>
            </a:extLst>
          </p:cNvPr>
          <p:cNvSpPr>
            <a:spLocks noGrp="1"/>
          </p:cNvSpPr>
          <p:nvPr>
            <p:ph type="sldNum" sz="quarter" idx="11"/>
          </p:nvPr>
        </p:nvSpPr>
        <p:spPr/>
        <p:txBody>
          <a:bodyPr/>
          <a:lstStyle/>
          <a:p>
            <a:pPr>
              <a:defRPr/>
            </a:pPr>
            <a:fld id="{48B4153A-D4C5-4CEF-8992-0D8815C829E3}" type="slidenum">
              <a:rPr lang="en-US" smtClean="0"/>
              <a:pPr>
                <a:defRPr/>
              </a:pPr>
              <a:t>7</a:t>
            </a:fld>
            <a:endParaRPr lang="en-US" dirty="0"/>
          </a:p>
        </p:txBody>
      </p:sp>
      <p:sp>
        <p:nvSpPr>
          <p:cNvPr id="8" name="Titolo 2">
            <a:extLst>
              <a:ext uri="{FF2B5EF4-FFF2-40B4-BE49-F238E27FC236}">
                <a16:creationId xmlns:a16="http://schemas.microsoft.com/office/drawing/2014/main" id="{BF592F8A-FA99-6F2B-2480-F6D6B6E73167}"/>
              </a:ext>
            </a:extLst>
          </p:cNvPr>
          <p:cNvSpPr>
            <a:spLocks noGrp="1"/>
          </p:cNvSpPr>
          <p:nvPr>
            <p:ph type="title"/>
          </p:nvPr>
        </p:nvSpPr>
        <p:spPr>
          <a:xfrm>
            <a:off x="468895" y="503475"/>
            <a:ext cx="11269308" cy="384721"/>
          </a:xfrm>
        </p:spPr>
        <p:txBody>
          <a:bodyPr/>
          <a:lstStyle/>
          <a:p>
            <a:r>
              <a:rPr lang="it-IT" dirty="0"/>
              <a:t>WP13’s Istat </a:t>
            </a:r>
            <a:r>
              <a:rPr lang="it-IT" dirty="0" err="1"/>
              <a:t>PoC</a:t>
            </a:r>
            <a:r>
              <a:rPr lang="it-IT" dirty="0"/>
              <a:t> </a:t>
            </a:r>
            <a:r>
              <a:rPr lang="it-IT"/>
              <a:t>– </a:t>
            </a:r>
            <a:r>
              <a:rPr lang="it-IT" smtClean="0"/>
              <a:t>Dataset Description</a:t>
            </a:r>
            <a:endParaRPr lang="it-IT" dirty="0"/>
          </a:p>
        </p:txBody>
      </p:sp>
      <p:sp>
        <p:nvSpPr>
          <p:cNvPr id="25" name="Segnaposto piè di pagina 3">
            <a:extLst>
              <a:ext uri="{FF2B5EF4-FFF2-40B4-BE49-F238E27FC236}">
                <a16:creationId xmlns:a16="http://schemas.microsoft.com/office/drawing/2014/main" id="{5C0D331A-601B-9AC5-9BAB-36C9F4BED53A}"/>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26" name="CasellaDiTesto 25"/>
          <p:cNvSpPr txBox="1"/>
          <p:nvPr/>
        </p:nvSpPr>
        <p:spPr>
          <a:xfrm>
            <a:off x="468895" y="1145518"/>
            <a:ext cx="10961686" cy="430887"/>
          </a:xfrm>
          <a:prstGeom prst="rect">
            <a:avLst/>
          </a:prstGeom>
          <a:noFill/>
        </p:spPr>
        <p:txBody>
          <a:bodyPr wrap="square" rtlCol="0">
            <a:spAutoFit/>
          </a:bodyPr>
          <a:lstStyle/>
          <a:p>
            <a:pPr algn="ctr"/>
            <a:r>
              <a:rPr lang="en-US" sz="2200" b="1" smtClean="0"/>
              <a:t>Numerical Variables</a:t>
            </a:r>
            <a:endParaRPr lang="en-US" sz="2200" b="1" dirty="0"/>
          </a:p>
        </p:txBody>
      </p:sp>
      <p:graphicFrame>
        <p:nvGraphicFramePr>
          <p:cNvPr id="3" name="Tabella 2"/>
          <p:cNvGraphicFramePr>
            <a:graphicFrameLocks noGrp="1"/>
          </p:cNvGraphicFramePr>
          <p:nvPr>
            <p:extLst>
              <p:ext uri="{D42A27DB-BD31-4B8C-83A1-F6EECF244321}">
                <p14:modId xmlns:p14="http://schemas.microsoft.com/office/powerpoint/2010/main" val="2303240263"/>
              </p:ext>
            </p:extLst>
          </p:nvPr>
        </p:nvGraphicFramePr>
        <p:xfrm>
          <a:off x="637428" y="1918983"/>
          <a:ext cx="10932242" cy="3602038"/>
        </p:xfrm>
        <a:graphic>
          <a:graphicData uri="http://schemas.openxmlformats.org/drawingml/2006/table">
            <a:tbl>
              <a:tblPr/>
              <a:tblGrid>
                <a:gridCol w="2133481">
                  <a:extLst>
                    <a:ext uri="{9D8B030D-6E8A-4147-A177-3AD203B41FA5}">
                      <a16:colId xmlns:a16="http://schemas.microsoft.com/office/drawing/2014/main" val="2685593824"/>
                    </a:ext>
                  </a:extLst>
                </a:gridCol>
                <a:gridCol w="8798761">
                  <a:extLst>
                    <a:ext uri="{9D8B030D-6E8A-4147-A177-3AD203B41FA5}">
                      <a16:colId xmlns:a16="http://schemas.microsoft.com/office/drawing/2014/main" val="5431849"/>
                    </a:ext>
                  </a:extLst>
                </a:gridCol>
              </a:tblGrid>
              <a:tr h="624522">
                <a:tc>
                  <a:txBody>
                    <a:bodyPr/>
                    <a:lstStyle/>
                    <a:p>
                      <a:r>
                        <a:rPr lang="it-IT" sz="1800" b="1"/>
                        <a:t>ANNRIF</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reference year</a:t>
                      </a:r>
                      <a:r>
                        <a:rPr lang="en-US" sz="1800"/>
                        <a:t> when the vacation </a:t>
                      </a:r>
                      <a:r>
                        <a:rPr lang="en-US" sz="1800" smtClean="0"/>
                        <a:t>ended.</a:t>
                      </a:r>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10247572"/>
                  </a:ext>
                </a:extLst>
              </a:tr>
              <a:tr h="356870">
                <a:tc>
                  <a:txBody>
                    <a:bodyPr/>
                    <a:lstStyle/>
                    <a:p>
                      <a:r>
                        <a:rPr lang="it-IT" sz="1800" b="1"/>
                        <a:t>MESE</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month of return</a:t>
                      </a:r>
                      <a:r>
                        <a:rPr lang="en-US" sz="1800"/>
                        <a:t> from the vacation.</a:t>
                      </a:r>
                    </a:p>
                  </a:txBody>
                  <a:tcPr marL="89217" marR="89217" marT="44609" marB="44609" anchor="ctr">
                    <a:lnL>
                      <a:noFill/>
                    </a:lnL>
                    <a:lnR>
                      <a:noFill/>
                    </a:lnR>
                    <a:lnT>
                      <a:noFill/>
                    </a:lnT>
                    <a:lnB>
                      <a:noFill/>
                    </a:lnB>
                  </a:tcPr>
                </a:tc>
                <a:extLst>
                  <a:ext uri="{0D108BD9-81ED-4DB2-BD59-A6C34878D82A}">
                    <a16:rowId xmlns:a16="http://schemas.microsoft.com/office/drawing/2014/main" val="3244204597"/>
                  </a:ext>
                </a:extLst>
              </a:tr>
              <a:tr h="624522">
                <a:tc>
                  <a:txBody>
                    <a:bodyPr/>
                    <a:lstStyle/>
                    <a:p>
                      <a:r>
                        <a:rPr lang="it-IT" sz="1800" b="1"/>
                        <a:t>GGINIZ</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starting day of the month</a:t>
                      </a:r>
                      <a:r>
                        <a:rPr lang="en-US" sz="1800"/>
                        <a:t> when the vacation began.</a:t>
                      </a:r>
                    </a:p>
                  </a:txBody>
                  <a:tcPr marL="89217" marR="89217" marT="44609" marB="44609" anchor="ctr">
                    <a:lnL>
                      <a:noFill/>
                    </a:lnL>
                    <a:lnR>
                      <a:noFill/>
                    </a:lnR>
                    <a:lnT>
                      <a:noFill/>
                    </a:lnT>
                    <a:lnB>
                      <a:noFill/>
                    </a:lnB>
                  </a:tcPr>
                </a:tc>
                <a:extLst>
                  <a:ext uri="{0D108BD9-81ED-4DB2-BD59-A6C34878D82A}">
                    <a16:rowId xmlns:a16="http://schemas.microsoft.com/office/drawing/2014/main" val="2339319604"/>
                  </a:ext>
                </a:extLst>
              </a:tr>
              <a:tr h="356870">
                <a:tc>
                  <a:txBody>
                    <a:bodyPr/>
                    <a:lstStyle/>
                    <a:p>
                      <a:r>
                        <a:rPr lang="it-IT" sz="1800" b="1"/>
                        <a:t>DURATA</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duration</a:t>
                      </a:r>
                      <a:r>
                        <a:rPr lang="en-US" sz="1800"/>
                        <a:t> of the stay, measured in days.</a:t>
                      </a:r>
                    </a:p>
                  </a:txBody>
                  <a:tcPr marL="89217" marR="89217" marT="44609" marB="44609" anchor="ctr">
                    <a:lnL>
                      <a:noFill/>
                    </a:lnL>
                    <a:lnR>
                      <a:noFill/>
                    </a:lnR>
                    <a:lnT>
                      <a:noFill/>
                    </a:lnT>
                    <a:lnB>
                      <a:noFill/>
                    </a:lnB>
                  </a:tcPr>
                </a:tc>
                <a:extLst>
                  <a:ext uri="{0D108BD9-81ED-4DB2-BD59-A6C34878D82A}">
                    <a16:rowId xmlns:a16="http://schemas.microsoft.com/office/drawing/2014/main" val="1413454360"/>
                  </a:ext>
                </a:extLst>
              </a:tr>
              <a:tr h="624522">
                <a:tc>
                  <a:txBody>
                    <a:bodyPr/>
                    <a:lstStyle/>
                    <a:p>
                      <a:r>
                        <a:rPr lang="it-IT" sz="1800" b="1"/>
                        <a:t>NPART</a:t>
                      </a:r>
                      <a:endParaRPr lang="it-IT" sz="1800"/>
                    </a:p>
                  </a:txBody>
                  <a:tcPr marL="89217" marR="89217" marT="44609" marB="44609" anchor="ctr">
                    <a:lnL>
                      <a:noFill/>
                    </a:lnL>
                    <a:lnR>
                      <a:noFill/>
                    </a:lnR>
                    <a:lnT>
                      <a:noFill/>
                    </a:lnT>
                    <a:lnB>
                      <a:noFill/>
                    </a:lnB>
                  </a:tcPr>
                </a:tc>
                <a:tc>
                  <a:txBody>
                    <a:bodyPr/>
                    <a:lstStyle/>
                    <a:p>
                      <a:r>
                        <a:rPr lang="en-US" sz="1800"/>
                        <a:t>The </a:t>
                      </a:r>
                      <a:r>
                        <a:rPr lang="en-US" sz="1800" b="1"/>
                        <a:t>number of participants</a:t>
                      </a:r>
                      <a:r>
                        <a:rPr lang="en-US" sz="1800"/>
                        <a:t> in the trip. (e.g., 4 for a couple traveling with their two children).</a:t>
                      </a:r>
                    </a:p>
                  </a:txBody>
                  <a:tcPr marL="89217" marR="89217" marT="44609" marB="44609" anchor="ctr">
                    <a:lnL>
                      <a:noFill/>
                    </a:lnL>
                    <a:lnR>
                      <a:noFill/>
                    </a:lnR>
                    <a:lnT>
                      <a:noFill/>
                    </a:lnT>
                    <a:lnB>
                      <a:noFill/>
                    </a:lnB>
                  </a:tcPr>
                </a:tc>
                <a:extLst>
                  <a:ext uri="{0D108BD9-81ED-4DB2-BD59-A6C34878D82A}">
                    <a16:rowId xmlns:a16="http://schemas.microsoft.com/office/drawing/2014/main" val="292452850"/>
                  </a:ext>
                </a:extLst>
              </a:tr>
              <a:tr h="356870">
                <a:tc>
                  <a:txBody>
                    <a:bodyPr/>
                    <a:lstStyle/>
                    <a:p>
                      <a:r>
                        <a:rPr lang="it-IT" sz="1800" b="1"/>
                        <a:t>ESPE_CO</a:t>
                      </a:r>
                      <a:endParaRPr lang="it-IT" sz="1800"/>
                    </a:p>
                  </a:txBody>
                  <a:tcPr marL="89217" marR="89217" marT="44609" marB="44609" anchor="ctr">
                    <a:lnL>
                      <a:noFill/>
                    </a:lnL>
                    <a:lnR>
                      <a:noFill/>
                    </a:lnR>
                    <a:lnT>
                      <a:noFill/>
                    </a:lnT>
                    <a:lnB>
                      <a:noFill/>
                    </a:lnB>
                  </a:tcPr>
                </a:tc>
                <a:tc>
                  <a:txBody>
                    <a:bodyPr/>
                    <a:lstStyle/>
                    <a:p>
                      <a:r>
                        <a:rPr lang="en-US" sz="1800" b="1"/>
                        <a:t>Consumption expenditures</a:t>
                      </a:r>
                      <a:r>
                        <a:rPr lang="en-US" sz="1800"/>
                        <a:t>, expressed in euros (€).</a:t>
                      </a:r>
                    </a:p>
                  </a:txBody>
                  <a:tcPr marL="89217" marR="89217" marT="44609" marB="44609" anchor="ctr">
                    <a:lnL>
                      <a:noFill/>
                    </a:lnL>
                    <a:lnR>
                      <a:noFill/>
                    </a:lnR>
                    <a:lnT>
                      <a:noFill/>
                    </a:lnT>
                    <a:lnB>
                      <a:noFill/>
                    </a:lnB>
                  </a:tcPr>
                </a:tc>
                <a:extLst>
                  <a:ext uri="{0D108BD9-81ED-4DB2-BD59-A6C34878D82A}">
                    <a16:rowId xmlns:a16="http://schemas.microsoft.com/office/drawing/2014/main" val="621581457"/>
                  </a:ext>
                </a:extLst>
              </a:tr>
              <a:tr h="624522">
                <a:tc>
                  <a:txBody>
                    <a:bodyPr/>
                    <a:lstStyle/>
                    <a:p>
                      <a:r>
                        <a:rPr lang="it-IT" sz="1800" b="1"/>
                        <a:t>ESPE_GIO</a:t>
                      </a:r>
                      <a:endParaRPr lang="it-IT" sz="1800"/>
                    </a:p>
                  </a:txBody>
                  <a:tcPr marL="89217" marR="89217" marT="44609" marB="44609" anchor="ctr">
                    <a:lnL>
                      <a:noFill/>
                    </a:lnL>
                    <a:lnR>
                      <a:noFill/>
                    </a:lnR>
                    <a:lnT>
                      <a:noFill/>
                    </a:lnT>
                    <a:lnB>
                      <a:noFill/>
                    </a:lnB>
                  </a:tcPr>
                </a:tc>
                <a:tc>
                  <a:txBody>
                    <a:bodyPr/>
                    <a:lstStyle/>
                    <a:p>
                      <a:r>
                        <a:rPr lang="en-US" sz="1800" b="1"/>
                        <a:t>Expenditures for leisure/recreational activities</a:t>
                      </a:r>
                      <a:r>
                        <a:rPr lang="en-US" sz="1800"/>
                        <a:t>, expressed in euros (€).</a:t>
                      </a:r>
                    </a:p>
                  </a:txBody>
                  <a:tcPr marL="89217" marR="89217" marT="44609" marB="44609" anchor="ctr">
                    <a:lnL>
                      <a:noFill/>
                    </a:lnL>
                    <a:lnR>
                      <a:noFill/>
                    </a:lnR>
                    <a:lnT>
                      <a:noFill/>
                    </a:lnT>
                    <a:lnB>
                      <a:noFill/>
                    </a:lnB>
                  </a:tcPr>
                </a:tc>
                <a:extLst>
                  <a:ext uri="{0D108BD9-81ED-4DB2-BD59-A6C34878D82A}">
                    <a16:rowId xmlns:a16="http://schemas.microsoft.com/office/drawing/2014/main" val="750037770"/>
                  </a:ext>
                </a:extLst>
              </a:tr>
            </a:tbl>
          </a:graphicData>
        </a:graphic>
      </p:graphicFrame>
      <p:cxnSp>
        <p:nvCxnSpPr>
          <p:cNvPr id="7" name="Connettore diritto 6"/>
          <p:cNvCxnSpPr/>
          <p:nvPr/>
        </p:nvCxnSpPr>
        <p:spPr>
          <a:xfrm flipH="1">
            <a:off x="2475345" y="2152073"/>
            <a:ext cx="27710" cy="319578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28717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0B9AE07-FC34-0201-4D30-3E62DA9A97D0}"/>
              </a:ext>
            </a:extLst>
          </p:cNvPr>
          <p:cNvSpPr>
            <a:spLocks noGrp="1"/>
          </p:cNvSpPr>
          <p:nvPr>
            <p:ph type="sldNum" sz="quarter" idx="11"/>
          </p:nvPr>
        </p:nvSpPr>
        <p:spPr/>
        <p:txBody>
          <a:bodyPr/>
          <a:lstStyle/>
          <a:p>
            <a:pPr>
              <a:defRPr/>
            </a:pPr>
            <a:fld id="{48B4153A-D4C5-4CEF-8992-0D8815C829E3}" type="slidenum">
              <a:rPr lang="en-US" smtClean="0"/>
              <a:pPr>
                <a:defRPr/>
              </a:pPr>
              <a:t>8</a:t>
            </a:fld>
            <a:endParaRPr lang="en-US" dirty="0"/>
          </a:p>
        </p:txBody>
      </p:sp>
      <p:sp>
        <p:nvSpPr>
          <p:cNvPr id="8" name="Titolo 2">
            <a:extLst>
              <a:ext uri="{FF2B5EF4-FFF2-40B4-BE49-F238E27FC236}">
                <a16:creationId xmlns:a16="http://schemas.microsoft.com/office/drawing/2014/main" id="{BF592F8A-FA99-6F2B-2480-F6D6B6E73167}"/>
              </a:ext>
            </a:extLst>
          </p:cNvPr>
          <p:cNvSpPr>
            <a:spLocks noGrp="1"/>
          </p:cNvSpPr>
          <p:nvPr>
            <p:ph type="title"/>
          </p:nvPr>
        </p:nvSpPr>
        <p:spPr>
          <a:xfrm>
            <a:off x="468895" y="503475"/>
            <a:ext cx="11269308" cy="384721"/>
          </a:xfrm>
        </p:spPr>
        <p:txBody>
          <a:bodyPr/>
          <a:lstStyle/>
          <a:p>
            <a:r>
              <a:rPr lang="it-IT" dirty="0"/>
              <a:t>WP13’s Istat </a:t>
            </a:r>
            <a:r>
              <a:rPr lang="it-IT" dirty="0" err="1"/>
              <a:t>PoC</a:t>
            </a:r>
            <a:r>
              <a:rPr lang="it-IT" dirty="0"/>
              <a:t> </a:t>
            </a:r>
            <a:r>
              <a:rPr lang="it-IT"/>
              <a:t>– </a:t>
            </a:r>
            <a:r>
              <a:rPr lang="it-IT" smtClean="0"/>
              <a:t>Dataset Description</a:t>
            </a:r>
            <a:endParaRPr lang="it-IT" dirty="0"/>
          </a:p>
        </p:txBody>
      </p:sp>
      <p:sp>
        <p:nvSpPr>
          <p:cNvPr id="25" name="Segnaposto piè di pagina 3">
            <a:extLst>
              <a:ext uri="{FF2B5EF4-FFF2-40B4-BE49-F238E27FC236}">
                <a16:creationId xmlns:a16="http://schemas.microsoft.com/office/drawing/2014/main" id="{5C0D331A-601B-9AC5-9BAB-36C9F4BED53A}"/>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26" name="CasellaDiTesto 25"/>
          <p:cNvSpPr txBox="1"/>
          <p:nvPr/>
        </p:nvSpPr>
        <p:spPr>
          <a:xfrm>
            <a:off x="468895" y="1145518"/>
            <a:ext cx="10961686" cy="430887"/>
          </a:xfrm>
          <a:prstGeom prst="rect">
            <a:avLst/>
          </a:prstGeom>
          <a:noFill/>
        </p:spPr>
        <p:txBody>
          <a:bodyPr wrap="square" rtlCol="0">
            <a:spAutoFit/>
          </a:bodyPr>
          <a:lstStyle/>
          <a:p>
            <a:pPr algn="ctr"/>
            <a:r>
              <a:rPr lang="en-US" sz="2200" b="1" smtClean="0"/>
              <a:t>Categorical Variables</a:t>
            </a:r>
            <a:endParaRPr lang="en-US" sz="2200" b="1" dirty="0"/>
          </a:p>
        </p:txBody>
      </p:sp>
      <p:graphicFrame>
        <p:nvGraphicFramePr>
          <p:cNvPr id="3" name="Tabella 2"/>
          <p:cNvGraphicFramePr>
            <a:graphicFrameLocks noGrp="1"/>
          </p:cNvGraphicFramePr>
          <p:nvPr>
            <p:extLst>
              <p:ext uri="{D42A27DB-BD31-4B8C-83A1-F6EECF244321}">
                <p14:modId xmlns:p14="http://schemas.microsoft.com/office/powerpoint/2010/main" val="4029935429"/>
              </p:ext>
            </p:extLst>
          </p:nvPr>
        </p:nvGraphicFramePr>
        <p:xfrm>
          <a:off x="637428" y="1918983"/>
          <a:ext cx="10932242" cy="6084254"/>
        </p:xfrm>
        <a:graphic>
          <a:graphicData uri="http://schemas.openxmlformats.org/drawingml/2006/table">
            <a:tbl>
              <a:tblPr/>
              <a:tblGrid>
                <a:gridCol w="2133481">
                  <a:extLst>
                    <a:ext uri="{9D8B030D-6E8A-4147-A177-3AD203B41FA5}">
                      <a16:colId xmlns:a16="http://schemas.microsoft.com/office/drawing/2014/main" val="2685593824"/>
                    </a:ext>
                  </a:extLst>
                </a:gridCol>
                <a:gridCol w="8798761">
                  <a:extLst>
                    <a:ext uri="{9D8B030D-6E8A-4147-A177-3AD203B41FA5}">
                      <a16:colId xmlns:a16="http://schemas.microsoft.com/office/drawing/2014/main" val="5431849"/>
                    </a:ext>
                  </a:extLst>
                </a:gridCol>
              </a:tblGrid>
              <a:tr h="624522">
                <a:tc>
                  <a:txBody>
                    <a:bodyPr/>
                    <a:lstStyle/>
                    <a:p>
                      <a:r>
                        <a:rPr lang="it-IT" sz="1800" b="1" kern="1200" smtClean="0">
                          <a:solidFill>
                            <a:schemeClr val="tx1"/>
                          </a:solidFill>
                          <a:latin typeface="+mn-lt"/>
                          <a:ea typeface="+mn-ea"/>
                          <a:cs typeface="+mn-cs"/>
                        </a:rPr>
                        <a:t>GENDER (sesso)</a:t>
                      </a:r>
                      <a:endParaRPr lang="it-IT" sz="1800" b="1" kern="1200">
                        <a:solidFill>
                          <a:schemeClr val="tx1"/>
                        </a:solidFill>
                        <a:latin typeface="+mn-lt"/>
                        <a:ea typeface="+mn-ea"/>
                        <a:cs typeface="+mn-cs"/>
                      </a:endParaRPr>
                    </a:p>
                  </a:txBody>
                  <a:tcPr marL="89217" marR="89217" marT="44609" marB="44609" anchor="ctr">
                    <a:lnL>
                      <a:noFill/>
                    </a:lnL>
                    <a:lnR>
                      <a:noFill/>
                    </a:lnR>
                    <a:lnT>
                      <a:noFill/>
                    </a:lnT>
                    <a:lnB>
                      <a:noFill/>
                    </a:lnB>
                  </a:tcPr>
                </a:tc>
                <a:tc>
                  <a:txBody>
                    <a:bodyPr/>
                    <a:lstStyle/>
                    <a:p>
                      <a:pPr algn="l">
                        <a:defRPr sz="1800"/>
                      </a:pPr>
                      <a:endParaRPr lang="en-US" smtClean="0"/>
                    </a:p>
                    <a:p>
                      <a:pPr algn="l">
                        <a:defRPr sz="1800"/>
                      </a:pPr>
                      <a:r>
                        <a:rPr lang="en-US" smtClean="0"/>
                        <a:t>Indicates the individual’s sex:</a:t>
                      </a:r>
                    </a:p>
                    <a:p>
                      <a:pPr algn="l">
                        <a:defRPr sz="1800"/>
                      </a:pPr>
                      <a:r>
                        <a:rPr lang="en-US" smtClean="0"/>
                        <a:t>1 → </a:t>
                      </a:r>
                      <a:r>
                        <a:rPr lang="en-US" b="1" smtClean="0"/>
                        <a:t>Male</a:t>
                      </a:r>
                    </a:p>
                    <a:p>
                      <a:pPr algn="l">
                        <a:defRPr sz="1800"/>
                      </a:pPr>
                      <a:r>
                        <a:rPr lang="en-US" smtClean="0"/>
                        <a:t>2 → </a:t>
                      </a:r>
                      <a:r>
                        <a:rPr lang="en-US" b="1" smtClean="0"/>
                        <a:t>Female</a:t>
                      </a:r>
                    </a:p>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10247572"/>
                  </a:ext>
                </a:extLst>
              </a:tr>
              <a:tr h="356870">
                <a:tc>
                  <a:txBody>
                    <a:bodyPr/>
                    <a:lstStyle/>
                    <a:p>
                      <a:r>
                        <a:rPr lang="it-IT" sz="1800" b="1" smtClean="0"/>
                        <a:t>AGE GROUP(eta10)</a:t>
                      </a:r>
                      <a:endParaRPr lang="it-IT" sz="1800"/>
                    </a:p>
                  </a:txBody>
                  <a:tcPr marL="89217" marR="89217" marT="44609" marB="44609" anchor="ctr">
                    <a:lnL>
                      <a:noFill/>
                    </a:lnL>
                    <a:lnR>
                      <a:noFill/>
                    </a:lnR>
                    <a:lnT>
                      <a:noFill/>
                    </a:lnT>
                    <a:lnB>
                      <a:noFill/>
                    </a:lnB>
                  </a:tcPr>
                </a:tc>
                <a:tc>
                  <a:txBody>
                    <a:bodyPr/>
                    <a:lstStyle/>
                    <a:p>
                      <a:pPr algn="l">
                        <a:defRPr sz="1800"/>
                      </a:pPr>
                      <a:r>
                        <a:rPr lang="en-US" smtClean="0"/>
                        <a:t>Represents the </a:t>
                      </a:r>
                      <a:r>
                        <a:rPr lang="en-US" b="1" smtClean="0"/>
                        <a:t>individual’s age</a:t>
                      </a:r>
                      <a:r>
                        <a:rPr lang="en-US" smtClean="0"/>
                        <a:t> class:</a:t>
                      </a:r>
                    </a:p>
                    <a:p>
                      <a:pPr algn="l">
                        <a:defRPr sz="1800"/>
                      </a:pPr>
                      <a:r>
                        <a:rPr lang="en-US" smtClean="0"/>
                        <a:t>0–14, 15–24, 25–34, 35–44, 45–54, 55–64, 65–74, 75+</a:t>
                      </a:r>
                      <a:endParaRPr lang="en-US"/>
                    </a:p>
                  </a:txBody>
                  <a:tcPr marL="89217" marR="89217" marT="44609" marB="44609" anchor="ctr">
                    <a:lnL>
                      <a:noFill/>
                    </a:lnL>
                    <a:lnR>
                      <a:noFill/>
                    </a:lnR>
                    <a:lnT>
                      <a:noFill/>
                    </a:lnT>
                    <a:lnB>
                      <a:noFill/>
                    </a:lnB>
                  </a:tcPr>
                </a:tc>
                <a:extLst>
                  <a:ext uri="{0D108BD9-81ED-4DB2-BD59-A6C34878D82A}">
                    <a16:rowId xmlns:a16="http://schemas.microsoft.com/office/drawing/2014/main" val="3244204597"/>
                  </a:ext>
                </a:extLst>
              </a:tr>
              <a:tr h="624522">
                <a:tc>
                  <a:txBody>
                    <a:bodyPr/>
                    <a:lstStyle/>
                    <a:p>
                      <a:endParaRPr lang="it-IT" sz="1800" b="1" kern="1200" smtClean="0">
                        <a:solidFill>
                          <a:schemeClr val="tx1"/>
                        </a:solidFill>
                        <a:latin typeface="+mn-lt"/>
                        <a:ea typeface="+mn-ea"/>
                        <a:cs typeface="+mn-cs"/>
                      </a:endParaRPr>
                    </a:p>
                    <a:p>
                      <a:r>
                        <a:rPr lang="it-IT" sz="1800" b="1" kern="1200" smtClean="0">
                          <a:solidFill>
                            <a:schemeClr val="tx1"/>
                          </a:solidFill>
                          <a:latin typeface="+mn-lt"/>
                          <a:ea typeface="+mn-ea"/>
                          <a:cs typeface="+mn-cs"/>
                        </a:rPr>
                        <a:t>MARITAL</a:t>
                      </a:r>
                      <a:r>
                        <a:rPr lang="it-IT" sz="1800" b="1" kern="1200" baseline="0" smtClean="0">
                          <a:solidFill>
                            <a:schemeClr val="tx1"/>
                          </a:solidFill>
                          <a:latin typeface="+mn-lt"/>
                          <a:ea typeface="+mn-ea"/>
                          <a:cs typeface="+mn-cs"/>
                        </a:rPr>
                        <a:t> STATUS</a:t>
                      </a:r>
                      <a:r>
                        <a:rPr lang="it-IT" sz="1800" b="1" kern="1200" smtClean="0">
                          <a:solidFill>
                            <a:schemeClr val="tx1"/>
                          </a:solidFill>
                          <a:latin typeface="+mn-lt"/>
                          <a:ea typeface="+mn-ea"/>
                          <a:cs typeface="+mn-cs"/>
                        </a:rPr>
                        <a:t> (staciv4)</a:t>
                      </a:r>
                      <a:endParaRPr lang="it-IT" sz="1800" b="1" kern="1200">
                        <a:solidFill>
                          <a:schemeClr val="tx1"/>
                        </a:solidFill>
                        <a:latin typeface="+mn-lt"/>
                        <a:ea typeface="+mn-ea"/>
                        <a:cs typeface="+mn-cs"/>
                      </a:endParaRPr>
                    </a:p>
                  </a:txBody>
                  <a:tcPr marL="89217" marR="89217" marT="44609" marB="44609" anchor="ctr">
                    <a:lnL>
                      <a:noFill/>
                    </a:lnL>
                    <a:lnR>
                      <a:noFill/>
                    </a:lnR>
                    <a:lnT>
                      <a:noFill/>
                    </a:lnT>
                    <a:lnB>
                      <a:noFill/>
                    </a:lnB>
                  </a:tcPr>
                </a:tc>
                <a:tc>
                  <a:txBody>
                    <a:bodyPr/>
                    <a:lstStyle/>
                    <a:p>
                      <a:pPr algn="l">
                        <a:defRPr sz="1800"/>
                      </a:pPr>
                      <a:endParaRPr lang="en-US" smtClean="0"/>
                    </a:p>
                    <a:p>
                      <a:pPr algn="l">
                        <a:defRPr sz="1800"/>
                      </a:pPr>
                      <a:r>
                        <a:rPr lang="en-US" smtClean="0"/>
                        <a:t>Includes four categories:</a:t>
                      </a:r>
                    </a:p>
                    <a:p>
                      <a:pPr algn="l">
                        <a:defRPr sz="1800"/>
                      </a:pPr>
                      <a:r>
                        <a:rPr lang="en-US" smtClean="0"/>
                        <a:t>1 → Single</a:t>
                      </a:r>
                    </a:p>
                    <a:p>
                      <a:pPr algn="l">
                        <a:defRPr sz="1800"/>
                      </a:pPr>
                      <a:r>
                        <a:rPr lang="en-US" smtClean="0"/>
                        <a:t>2 → Married</a:t>
                      </a:r>
                    </a:p>
                    <a:p>
                      <a:pPr algn="l">
                        <a:defRPr sz="1800"/>
                      </a:pPr>
                      <a:r>
                        <a:rPr lang="en-US" smtClean="0"/>
                        <a:t>3 → Separated/Divorced</a:t>
                      </a:r>
                    </a:p>
                    <a:p>
                      <a:pPr algn="l">
                        <a:defRPr sz="1800"/>
                      </a:pPr>
                      <a:r>
                        <a:rPr lang="en-US" smtClean="0"/>
                        <a:t>4 → Widowed</a:t>
                      </a:r>
                    </a:p>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339319604"/>
                  </a:ext>
                </a:extLst>
              </a:tr>
              <a:tr h="356870">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1413454360"/>
                  </a:ext>
                </a:extLst>
              </a:tr>
              <a:tr h="624522">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92452850"/>
                  </a:ext>
                </a:extLst>
              </a:tr>
              <a:tr h="356870">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621581457"/>
                  </a:ext>
                </a:extLst>
              </a:tr>
              <a:tr h="624522">
                <a:tc>
                  <a:txBody>
                    <a:bodyPr/>
                    <a:lstStyle/>
                    <a:p>
                      <a:endParaRPr lang="it-IT" sz="1800" dirty="0"/>
                    </a:p>
                  </a:txBody>
                  <a:tcPr marL="89217" marR="89217" marT="44609" marB="44609" anchor="ctr">
                    <a:lnL>
                      <a:noFill/>
                    </a:lnL>
                    <a:lnR>
                      <a:noFill/>
                    </a:lnR>
                    <a:lnT>
                      <a:noFill/>
                    </a:lnT>
                    <a:lnB>
                      <a:noFill/>
                    </a:lnB>
                  </a:tcPr>
                </a:tc>
                <a:tc>
                  <a:txBody>
                    <a:bodyPr/>
                    <a:lstStyle/>
                    <a:p>
                      <a:endParaRPr lang="en-US" sz="1800" dirty="0"/>
                    </a:p>
                  </a:txBody>
                  <a:tcPr marL="89217" marR="89217" marT="44609" marB="44609" anchor="ctr">
                    <a:lnL>
                      <a:noFill/>
                    </a:lnL>
                    <a:lnR>
                      <a:noFill/>
                    </a:lnR>
                    <a:lnT>
                      <a:noFill/>
                    </a:lnT>
                    <a:lnB>
                      <a:noFill/>
                    </a:lnB>
                  </a:tcPr>
                </a:tc>
                <a:extLst>
                  <a:ext uri="{0D108BD9-81ED-4DB2-BD59-A6C34878D82A}">
                    <a16:rowId xmlns:a16="http://schemas.microsoft.com/office/drawing/2014/main" val="750037770"/>
                  </a:ext>
                </a:extLst>
              </a:tr>
            </a:tbl>
          </a:graphicData>
        </a:graphic>
      </p:graphicFrame>
      <p:cxnSp>
        <p:nvCxnSpPr>
          <p:cNvPr id="7" name="Connettore diritto 6"/>
          <p:cNvCxnSpPr/>
          <p:nvPr/>
        </p:nvCxnSpPr>
        <p:spPr>
          <a:xfrm>
            <a:off x="2669309" y="2264233"/>
            <a:ext cx="18473" cy="34451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4241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40B9AE07-FC34-0201-4D30-3E62DA9A97D0}"/>
              </a:ext>
            </a:extLst>
          </p:cNvPr>
          <p:cNvSpPr>
            <a:spLocks noGrp="1"/>
          </p:cNvSpPr>
          <p:nvPr>
            <p:ph type="sldNum" sz="quarter" idx="11"/>
          </p:nvPr>
        </p:nvSpPr>
        <p:spPr/>
        <p:txBody>
          <a:bodyPr/>
          <a:lstStyle/>
          <a:p>
            <a:pPr>
              <a:defRPr/>
            </a:pPr>
            <a:fld id="{48B4153A-D4C5-4CEF-8992-0D8815C829E3}" type="slidenum">
              <a:rPr lang="en-US" smtClean="0"/>
              <a:pPr>
                <a:defRPr/>
              </a:pPr>
              <a:t>9</a:t>
            </a:fld>
            <a:endParaRPr lang="en-US" dirty="0"/>
          </a:p>
        </p:txBody>
      </p:sp>
      <p:sp>
        <p:nvSpPr>
          <p:cNvPr id="8" name="Titolo 2">
            <a:extLst>
              <a:ext uri="{FF2B5EF4-FFF2-40B4-BE49-F238E27FC236}">
                <a16:creationId xmlns:a16="http://schemas.microsoft.com/office/drawing/2014/main" id="{BF592F8A-FA99-6F2B-2480-F6D6B6E73167}"/>
              </a:ext>
            </a:extLst>
          </p:cNvPr>
          <p:cNvSpPr>
            <a:spLocks noGrp="1"/>
          </p:cNvSpPr>
          <p:nvPr>
            <p:ph type="title"/>
          </p:nvPr>
        </p:nvSpPr>
        <p:spPr>
          <a:xfrm>
            <a:off x="468895" y="503475"/>
            <a:ext cx="11269308" cy="384721"/>
          </a:xfrm>
        </p:spPr>
        <p:txBody>
          <a:bodyPr/>
          <a:lstStyle/>
          <a:p>
            <a:r>
              <a:rPr lang="it-IT" dirty="0"/>
              <a:t>WP13’s Istat </a:t>
            </a:r>
            <a:r>
              <a:rPr lang="it-IT" dirty="0" err="1"/>
              <a:t>PoC</a:t>
            </a:r>
            <a:r>
              <a:rPr lang="it-IT" dirty="0"/>
              <a:t> </a:t>
            </a:r>
            <a:r>
              <a:rPr lang="it-IT"/>
              <a:t>– </a:t>
            </a:r>
            <a:r>
              <a:rPr lang="it-IT" smtClean="0"/>
              <a:t>Dataset Description</a:t>
            </a:r>
            <a:endParaRPr lang="it-IT" dirty="0"/>
          </a:p>
        </p:txBody>
      </p:sp>
      <p:sp>
        <p:nvSpPr>
          <p:cNvPr id="25" name="Segnaposto piè di pagina 3">
            <a:extLst>
              <a:ext uri="{FF2B5EF4-FFF2-40B4-BE49-F238E27FC236}">
                <a16:creationId xmlns:a16="http://schemas.microsoft.com/office/drawing/2014/main" id="{5C0D331A-601B-9AC5-9BAB-36C9F4BED53A}"/>
              </a:ext>
            </a:extLst>
          </p:cNvPr>
          <p:cNvSpPr>
            <a:spLocks noGrp="1"/>
          </p:cNvSpPr>
          <p:nvPr>
            <p:ph type="ftr" sz="quarter" idx="10"/>
          </p:nvPr>
        </p:nvSpPr>
        <p:spPr>
          <a:xfrm>
            <a:off x="898588" y="6394753"/>
            <a:ext cx="9644444" cy="259965"/>
          </a:xfrm>
        </p:spPr>
        <p:txBody>
          <a:bodyPr/>
          <a:lstStyle/>
          <a:p>
            <a:pPr>
              <a:defRPr/>
            </a:pPr>
            <a:r>
              <a:rPr lang="it-IT" sz="1000" dirty="0" err="1"/>
              <a:t>EsSNet</a:t>
            </a:r>
            <a:r>
              <a:rPr lang="it-IT" sz="1000" dirty="0"/>
              <a:t> AIML4OS – WP13 </a:t>
            </a:r>
            <a:r>
              <a:rPr lang="it-IT" sz="1000" dirty="0" err="1"/>
              <a:t>Synthetic</a:t>
            </a:r>
            <a:r>
              <a:rPr lang="it-IT" sz="1000" dirty="0"/>
              <a:t> </a:t>
            </a:r>
            <a:r>
              <a:rPr lang="it-IT" sz="1000" dirty="0" err="1"/>
              <a:t>Dataset</a:t>
            </a:r>
            <a:r>
              <a:rPr lang="it-IT" sz="1000" dirty="0"/>
              <a:t> generation</a:t>
            </a:r>
          </a:p>
        </p:txBody>
      </p:sp>
      <p:sp>
        <p:nvSpPr>
          <p:cNvPr id="26" name="CasellaDiTesto 25"/>
          <p:cNvSpPr txBox="1"/>
          <p:nvPr/>
        </p:nvSpPr>
        <p:spPr>
          <a:xfrm>
            <a:off x="468895" y="1145518"/>
            <a:ext cx="10961686" cy="430887"/>
          </a:xfrm>
          <a:prstGeom prst="rect">
            <a:avLst/>
          </a:prstGeom>
          <a:noFill/>
        </p:spPr>
        <p:txBody>
          <a:bodyPr wrap="square" rtlCol="0">
            <a:spAutoFit/>
          </a:bodyPr>
          <a:lstStyle/>
          <a:p>
            <a:pPr algn="ctr"/>
            <a:r>
              <a:rPr lang="en-US" sz="2200" b="1" smtClean="0"/>
              <a:t>Categorical Variables</a:t>
            </a:r>
            <a:endParaRPr lang="en-US" sz="2200" b="1" dirty="0"/>
          </a:p>
        </p:txBody>
      </p:sp>
      <p:graphicFrame>
        <p:nvGraphicFramePr>
          <p:cNvPr id="3" name="Tabella 2"/>
          <p:cNvGraphicFramePr>
            <a:graphicFrameLocks noGrp="1"/>
          </p:cNvGraphicFramePr>
          <p:nvPr>
            <p:extLst>
              <p:ext uri="{D42A27DB-BD31-4B8C-83A1-F6EECF244321}">
                <p14:modId xmlns:p14="http://schemas.microsoft.com/office/powerpoint/2010/main" val="1067739993"/>
              </p:ext>
            </p:extLst>
          </p:nvPr>
        </p:nvGraphicFramePr>
        <p:xfrm>
          <a:off x="729195" y="1243841"/>
          <a:ext cx="10932242" cy="7455854"/>
        </p:xfrm>
        <a:graphic>
          <a:graphicData uri="http://schemas.openxmlformats.org/drawingml/2006/table">
            <a:tbl>
              <a:tblPr/>
              <a:tblGrid>
                <a:gridCol w="2133481">
                  <a:extLst>
                    <a:ext uri="{9D8B030D-6E8A-4147-A177-3AD203B41FA5}">
                      <a16:colId xmlns:a16="http://schemas.microsoft.com/office/drawing/2014/main" val="2685593824"/>
                    </a:ext>
                  </a:extLst>
                </a:gridCol>
                <a:gridCol w="8798761">
                  <a:extLst>
                    <a:ext uri="{9D8B030D-6E8A-4147-A177-3AD203B41FA5}">
                      <a16:colId xmlns:a16="http://schemas.microsoft.com/office/drawing/2014/main" val="5431849"/>
                    </a:ext>
                  </a:extLst>
                </a:gridCol>
              </a:tblGrid>
              <a:tr h="624522">
                <a:tc>
                  <a:txBody>
                    <a:bodyPr/>
                    <a:lstStyle/>
                    <a:p>
                      <a:r>
                        <a:rPr lang="it-IT" sz="1800" b="1" kern="1200" smtClean="0">
                          <a:solidFill>
                            <a:schemeClr val="tx1"/>
                          </a:solidFill>
                          <a:latin typeface="+mn-lt"/>
                          <a:ea typeface="+mn-ea"/>
                          <a:cs typeface="+mn-cs"/>
                        </a:rPr>
                        <a:t>COUNTRY OF BIRTH</a:t>
                      </a:r>
                      <a:r>
                        <a:rPr lang="it-IT" b="1" smtClean="0"/>
                        <a:t> (pnasc)</a:t>
                      </a:r>
                      <a:endParaRPr lang="it-IT" sz="1800" b="1" kern="1200">
                        <a:solidFill>
                          <a:schemeClr val="tx1"/>
                        </a:solidFill>
                        <a:latin typeface="+mn-lt"/>
                        <a:ea typeface="+mn-ea"/>
                        <a:cs typeface="+mn-cs"/>
                      </a:endParaRPr>
                    </a:p>
                  </a:txBody>
                  <a:tcPr marL="89217" marR="89217" marT="44609" marB="44609" anchor="ctr">
                    <a:lnL>
                      <a:noFill/>
                    </a:lnL>
                    <a:lnR>
                      <a:noFill/>
                    </a:lnR>
                    <a:lnT>
                      <a:noFill/>
                    </a:lnT>
                    <a:lnB>
                      <a:noFill/>
                    </a:lnB>
                  </a:tcPr>
                </a:tc>
                <a:tc>
                  <a:txBody>
                    <a:bodyPr/>
                    <a:lstStyle/>
                    <a:p>
                      <a:pPr algn="l">
                        <a:defRPr sz="1800"/>
                      </a:pPr>
                      <a:endParaRPr lang="en-US" sz="1600" dirty="0" smtClean="0"/>
                    </a:p>
                    <a:p>
                      <a:pPr algn="l">
                        <a:defRPr sz="1800"/>
                      </a:pPr>
                      <a:r>
                        <a:rPr lang="en-US" sz="1600" dirty="0" smtClean="0"/>
                        <a:t>Identifies whether the person was born in Italy:</a:t>
                      </a:r>
                    </a:p>
                    <a:p>
                      <a:pPr algn="l">
                        <a:defRPr sz="1800"/>
                      </a:pPr>
                      <a:r>
                        <a:rPr lang="en-US" sz="1600" dirty="0" smtClean="0"/>
                        <a:t>1 → </a:t>
                      </a:r>
                      <a:r>
                        <a:rPr lang="en-US" sz="1600" b="1" dirty="0" smtClean="0"/>
                        <a:t>Italy</a:t>
                      </a:r>
                    </a:p>
                    <a:p>
                      <a:pPr algn="l">
                        <a:defRPr sz="1800"/>
                      </a:pPr>
                      <a:r>
                        <a:rPr lang="en-US" sz="1600" dirty="0" smtClean="0"/>
                        <a:t>2 → </a:t>
                      </a:r>
                      <a:r>
                        <a:rPr lang="en-US" sz="1600" b="1" dirty="0" smtClean="0"/>
                        <a:t>Other country</a:t>
                      </a:r>
                    </a:p>
                    <a:p>
                      <a:endParaRPr lang="en-US" sz="1600" dirty="0"/>
                    </a:p>
                  </a:txBody>
                  <a:tcPr marL="89217" marR="89217" marT="44609" marB="44609" anchor="ctr">
                    <a:lnL>
                      <a:noFill/>
                    </a:lnL>
                    <a:lnR>
                      <a:noFill/>
                    </a:lnR>
                    <a:lnT>
                      <a:noFill/>
                    </a:lnT>
                    <a:lnB>
                      <a:noFill/>
                    </a:lnB>
                  </a:tcPr>
                </a:tc>
                <a:extLst>
                  <a:ext uri="{0D108BD9-81ED-4DB2-BD59-A6C34878D82A}">
                    <a16:rowId xmlns:a16="http://schemas.microsoft.com/office/drawing/2014/main" val="210247572"/>
                  </a:ext>
                </a:extLst>
              </a:tr>
              <a:tr h="356870">
                <a:tc>
                  <a:txBody>
                    <a:bodyPr/>
                    <a:lstStyle/>
                    <a:p>
                      <a:r>
                        <a:rPr lang="it-IT" sz="1800" b="1" smtClean="0"/>
                        <a:t>TRIP DESTINATION</a:t>
                      </a:r>
                      <a:r>
                        <a:rPr lang="it-IT" sz="1800" b="1" baseline="0" smtClean="0"/>
                        <a:t> </a:t>
                      </a:r>
                      <a:r>
                        <a:rPr lang="it-IT" sz="1800" b="1" smtClean="0"/>
                        <a:t>(</a:t>
                      </a:r>
                      <a:r>
                        <a:rPr lang="it-IT" b="1" smtClean="0"/>
                        <a:t>DEST_IE</a:t>
                      </a:r>
                      <a:r>
                        <a:rPr lang="it-IT" sz="1800" b="1" smtClean="0"/>
                        <a:t>)</a:t>
                      </a:r>
                      <a:endParaRPr lang="it-IT" sz="1800"/>
                    </a:p>
                  </a:txBody>
                  <a:tcPr marL="89217" marR="89217" marT="44609" marB="44609" anchor="ctr">
                    <a:lnL>
                      <a:noFill/>
                    </a:lnL>
                    <a:lnR>
                      <a:noFill/>
                    </a:lnR>
                    <a:lnT>
                      <a:noFill/>
                    </a:lnT>
                    <a:lnB>
                      <a:noFill/>
                    </a:lnB>
                  </a:tcPr>
                </a:tc>
                <a:tc>
                  <a:txBody>
                    <a:bodyPr/>
                    <a:lstStyle/>
                    <a:p>
                      <a:pPr algn="l">
                        <a:defRPr sz="1800"/>
                      </a:pPr>
                      <a:r>
                        <a:rPr lang="en-US" sz="1600" smtClean="0"/>
                        <a:t>Specifies trip type:</a:t>
                      </a:r>
                    </a:p>
                    <a:p>
                      <a:pPr algn="l">
                        <a:defRPr sz="1800"/>
                      </a:pPr>
                      <a:r>
                        <a:rPr lang="en-US" sz="1600" smtClean="0"/>
                        <a:t>1 → Within Italy</a:t>
                      </a:r>
                    </a:p>
                    <a:p>
                      <a:pPr algn="l">
                        <a:defRPr sz="1800"/>
                      </a:pPr>
                      <a:r>
                        <a:rPr lang="en-US" sz="1600" smtClean="0"/>
                        <a:t>2 → International</a:t>
                      </a:r>
                      <a:endParaRPr lang="en-US" sz="1600"/>
                    </a:p>
                  </a:txBody>
                  <a:tcPr marL="89217" marR="89217" marT="44609" marB="44609" anchor="ctr">
                    <a:lnL>
                      <a:noFill/>
                    </a:lnL>
                    <a:lnR>
                      <a:noFill/>
                    </a:lnR>
                    <a:lnT>
                      <a:noFill/>
                    </a:lnT>
                    <a:lnB>
                      <a:noFill/>
                    </a:lnB>
                  </a:tcPr>
                </a:tc>
                <a:extLst>
                  <a:ext uri="{0D108BD9-81ED-4DB2-BD59-A6C34878D82A}">
                    <a16:rowId xmlns:a16="http://schemas.microsoft.com/office/drawing/2014/main" val="3244204597"/>
                  </a:ext>
                </a:extLst>
              </a:tr>
              <a:tr h="624522">
                <a:tc>
                  <a:txBody>
                    <a:bodyPr/>
                    <a:lstStyle/>
                    <a:p>
                      <a:r>
                        <a:rPr lang="it-IT" sz="1800" b="1" kern="1200" smtClean="0">
                          <a:solidFill>
                            <a:schemeClr val="tx1"/>
                          </a:solidFill>
                          <a:latin typeface="+mn-lt"/>
                          <a:ea typeface="+mn-ea"/>
                          <a:cs typeface="+mn-cs"/>
                        </a:rPr>
                        <a:t>Accommodation Organization (ORGALL)</a:t>
                      </a:r>
                    </a:p>
                    <a:p>
                      <a:endParaRPr lang="it-IT" sz="1800" b="1" kern="1200" smtClean="0">
                        <a:solidFill>
                          <a:schemeClr val="tx1"/>
                        </a:solidFill>
                        <a:latin typeface="+mn-lt"/>
                        <a:ea typeface="+mn-ea"/>
                        <a:cs typeface="+mn-cs"/>
                      </a:endParaRPr>
                    </a:p>
                    <a:p>
                      <a:r>
                        <a:rPr lang="it-IT" b="1" smtClean="0"/>
                        <a:t>Transport Organization (ORGTRA)</a:t>
                      </a:r>
                      <a:endParaRPr lang="it-IT" sz="1800" b="1" kern="1200">
                        <a:solidFill>
                          <a:schemeClr val="tx1"/>
                        </a:solidFill>
                        <a:latin typeface="+mn-lt"/>
                        <a:ea typeface="+mn-ea"/>
                        <a:cs typeface="+mn-cs"/>
                      </a:endParaRPr>
                    </a:p>
                  </a:txBody>
                  <a:tcPr marL="89217" marR="89217" marT="44609" marB="44609" anchor="ctr">
                    <a:lnL>
                      <a:noFill/>
                    </a:lnL>
                    <a:lnR>
                      <a:noFill/>
                    </a:lnR>
                    <a:lnT>
                      <a:noFill/>
                    </a:lnT>
                    <a:lnB>
                      <a:noFill/>
                    </a:lnB>
                  </a:tcPr>
                </a:tc>
                <a:tc>
                  <a:txBody>
                    <a:bodyPr/>
                    <a:lstStyle/>
                    <a:p>
                      <a:pPr algn="l">
                        <a:defRPr sz="1800"/>
                      </a:pPr>
                      <a:endParaRPr lang="en-US" sz="1600" smtClean="0"/>
                    </a:p>
                    <a:p>
                      <a:pPr algn="l">
                        <a:defRPr sz="1800"/>
                      </a:pPr>
                      <a:r>
                        <a:rPr lang="en-US" sz="1600" smtClean="0"/>
                        <a:t>Describes how accommodation was arranged:</a:t>
                      </a:r>
                    </a:p>
                    <a:p>
                      <a:pPr algn="l">
                        <a:defRPr sz="1800"/>
                      </a:pPr>
                      <a:r>
                        <a:rPr lang="en-US" sz="1600" smtClean="0"/>
                        <a:t>1 → Direct booking</a:t>
                      </a:r>
                    </a:p>
                    <a:p>
                      <a:pPr algn="l">
                        <a:defRPr sz="1800"/>
                      </a:pPr>
                      <a:r>
                        <a:rPr lang="en-US" sz="1600" smtClean="0"/>
                        <a:t>2 → Through agency / tour operator</a:t>
                      </a:r>
                    </a:p>
                    <a:p>
                      <a:pPr algn="l">
                        <a:defRPr sz="1800"/>
                      </a:pPr>
                      <a:r>
                        <a:rPr lang="en-US" sz="1600" smtClean="0"/>
                        <a:t>3 → No booking</a:t>
                      </a:r>
                    </a:p>
                    <a:p>
                      <a:pPr algn="l">
                        <a:defRPr sz="1800"/>
                      </a:pPr>
                      <a:r>
                        <a:rPr lang="en-US" sz="1600" smtClean="0"/>
                        <a:t>4 → Don’t know / No answer</a:t>
                      </a:r>
                    </a:p>
                    <a:p>
                      <a:pPr algn="l">
                        <a:defRPr sz="1800"/>
                      </a:pPr>
                      <a:endParaRPr lang="en-US" sz="1600" smtClean="0"/>
                    </a:p>
                    <a:p>
                      <a:pPr algn="l">
                        <a:defRPr sz="1800"/>
                      </a:pPr>
                      <a:r>
                        <a:rPr lang="en-US" sz="1600" smtClean="0"/>
                        <a:t>Describes how transportation was arranged:</a:t>
                      </a:r>
                    </a:p>
                    <a:p>
                      <a:pPr algn="l">
                        <a:defRPr sz="1800"/>
                      </a:pPr>
                      <a:r>
                        <a:rPr lang="en-US" sz="1600" smtClean="0"/>
                        <a:t>1 → Direct booking</a:t>
                      </a:r>
                    </a:p>
                    <a:p>
                      <a:pPr algn="l">
                        <a:defRPr sz="1800"/>
                      </a:pPr>
                      <a:r>
                        <a:rPr lang="en-US" sz="1600" smtClean="0"/>
                        <a:t>2 → Through agency / tour operator</a:t>
                      </a:r>
                    </a:p>
                    <a:p>
                      <a:pPr algn="l">
                        <a:defRPr sz="1800"/>
                      </a:pPr>
                      <a:r>
                        <a:rPr lang="en-US" sz="1600" smtClean="0"/>
                        <a:t>3 → No booking</a:t>
                      </a:r>
                    </a:p>
                    <a:p>
                      <a:pPr algn="l">
                        <a:defRPr sz="1800"/>
                      </a:pPr>
                      <a:r>
                        <a:rPr lang="en-US" sz="1600" smtClean="0"/>
                        <a:t>4 → Don’t know / No answer</a:t>
                      </a:r>
                    </a:p>
                    <a:p>
                      <a:endParaRPr lang="en-US" sz="1600"/>
                    </a:p>
                  </a:txBody>
                  <a:tcPr marL="89217" marR="89217" marT="44609" marB="44609" anchor="ctr">
                    <a:lnL>
                      <a:noFill/>
                    </a:lnL>
                    <a:lnR>
                      <a:noFill/>
                    </a:lnR>
                    <a:lnT>
                      <a:noFill/>
                    </a:lnT>
                    <a:lnB>
                      <a:noFill/>
                    </a:lnB>
                  </a:tcPr>
                </a:tc>
                <a:extLst>
                  <a:ext uri="{0D108BD9-81ED-4DB2-BD59-A6C34878D82A}">
                    <a16:rowId xmlns:a16="http://schemas.microsoft.com/office/drawing/2014/main" val="2339319604"/>
                  </a:ext>
                </a:extLst>
              </a:tr>
              <a:tr h="356870">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1413454360"/>
                  </a:ext>
                </a:extLst>
              </a:tr>
              <a:tr h="624522">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292452850"/>
                  </a:ext>
                </a:extLst>
              </a:tr>
              <a:tr h="356870">
                <a:tc>
                  <a:txBody>
                    <a:bodyPr/>
                    <a:lstStyle/>
                    <a:p>
                      <a:endParaRPr lang="it-IT" sz="1800"/>
                    </a:p>
                  </a:txBody>
                  <a:tcPr marL="89217" marR="89217" marT="44609" marB="44609" anchor="ctr">
                    <a:lnL>
                      <a:noFill/>
                    </a:lnL>
                    <a:lnR>
                      <a:noFill/>
                    </a:lnR>
                    <a:lnT>
                      <a:noFill/>
                    </a:lnT>
                    <a:lnB>
                      <a:noFill/>
                    </a:lnB>
                  </a:tcPr>
                </a:tc>
                <a:tc>
                  <a:txBody>
                    <a:bodyPr/>
                    <a:lstStyle/>
                    <a:p>
                      <a:endParaRPr lang="en-US" sz="1800"/>
                    </a:p>
                  </a:txBody>
                  <a:tcPr marL="89217" marR="89217" marT="44609" marB="44609" anchor="ctr">
                    <a:lnL>
                      <a:noFill/>
                    </a:lnL>
                    <a:lnR>
                      <a:noFill/>
                    </a:lnR>
                    <a:lnT>
                      <a:noFill/>
                    </a:lnT>
                    <a:lnB>
                      <a:noFill/>
                    </a:lnB>
                  </a:tcPr>
                </a:tc>
                <a:extLst>
                  <a:ext uri="{0D108BD9-81ED-4DB2-BD59-A6C34878D82A}">
                    <a16:rowId xmlns:a16="http://schemas.microsoft.com/office/drawing/2014/main" val="621581457"/>
                  </a:ext>
                </a:extLst>
              </a:tr>
              <a:tr h="624522">
                <a:tc>
                  <a:txBody>
                    <a:bodyPr/>
                    <a:lstStyle/>
                    <a:p>
                      <a:endParaRPr lang="it-IT" sz="1800"/>
                    </a:p>
                  </a:txBody>
                  <a:tcPr marL="89217" marR="89217" marT="44609" marB="44609" anchor="ctr">
                    <a:lnL>
                      <a:noFill/>
                    </a:lnL>
                    <a:lnR>
                      <a:noFill/>
                    </a:lnR>
                    <a:lnT>
                      <a:noFill/>
                    </a:lnT>
                    <a:lnB>
                      <a:noFill/>
                    </a:lnB>
                  </a:tcPr>
                </a:tc>
                <a:tc>
                  <a:txBody>
                    <a:bodyPr/>
                    <a:lstStyle/>
                    <a:p>
                      <a:endParaRPr lang="en-US" sz="1800" dirty="0"/>
                    </a:p>
                  </a:txBody>
                  <a:tcPr marL="89217" marR="89217" marT="44609" marB="44609" anchor="ctr">
                    <a:lnL>
                      <a:noFill/>
                    </a:lnL>
                    <a:lnR>
                      <a:noFill/>
                    </a:lnR>
                    <a:lnT>
                      <a:noFill/>
                    </a:lnT>
                    <a:lnB>
                      <a:noFill/>
                    </a:lnB>
                  </a:tcPr>
                </a:tc>
                <a:extLst>
                  <a:ext uri="{0D108BD9-81ED-4DB2-BD59-A6C34878D82A}">
                    <a16:rowId xmlns:a16="http://schemas.microsoft.com/office/drawing/2014/main" val="750037770"/>
                  </a:ext>
                </a:extLst>
              </a:tr>
            </a:tbl>
          </a:graphicData>
        </a:graphic>
      </p:graphicFrame>
      <p:cxnSp>
        <p:nvCxnSpPr>
          <p:cNvPr id="7" name="Connettore diritto 6"/>
          <p:cNvCxnSpPr/>
          <p:nvPr/>
        </p:nvCxnSpPr>
        <p:spPr>
          <a:xfrm>
            <a:off x="2753032" y="1580242"/>
            <a:ext cx="27709" cy="481451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968992"/>
      </p:ext>
    </p:extLst>
  </p:cSld>
  <p:clrMapOvr>
    <a:masterClrMapping/>
  </p:clrMapOvr>
  <p:timing>
    <p:tnLst>
      <p:par>
        <p:cTn id="1" dur="indefinite" restart="never" nodeType="tmRoot"/>
      </p:par>
    </p:tnLst>
  </p:timing>
</p:sld>
</file>

<file path=ppt/theme/theme1.xml><?xml version="1.0" encoding="utf-8"?>
<a:theme xmlns:a="http://schemas.openxmlformats.org/drawingml/2006/main" name="elenco puntato">
  <a:themeElements>
    <a:clrScheme name="Gradazioni di grigio">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6bb7392-db91-43db-9b6a-d40b95d0671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363DC0D574C2C4BAADE7BDE2CC7A3EA" ma:contentTypeVersion="15" ma:contentTypeDescription="Create a new document." ma:contentTypeScope="" ma:versionID="6b638efe44edcf0a5a126cd5379eee9c">
  <xsd:schema xmlns:xsd="http://www.w3.org/2001/XMLSchema" xmlns:xs="http://www.w3.org/2001/XMLSchema" xmlns:p="http://schemas.microsoft.com/office/2006/metadata/properties" xmlns:ns3="c6bb7392-db91-43db-9b6a-d40b95d0671e" xmlns:ns4="c78848ff-9278-4b5b-81db-3b67e3af0c37" targetNamespace="http://schemas.microsoft.com/office/2006/metadata/properties" ma:root="true" ma:fieldsID="b2309f5116cf8d5bab44f87576b28789" ns3:_="" ns4:_="">
    <xsd:import namespace="c6bb7392-db91-43db-9b6a-d40b95d0671e"/>
    <xsd:import namespace="c78848ff-9278-4b5b-81db-3b67e3af0c37"/>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ObjectDetectorVersions" minOccurs="0"/>
                <xsd:element ref="ns3:MediaServiceDateTaken"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6bb7392-db91-43db-9b6a-d40b95d0671e"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78848ff-9278-4b5b-81db-3b67e3af0c37"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F378BC-F4D0-4510-B4EC-07B6EFE18CF8}">
  <ds:schemaRefs>
    <ds:schemaRef ds:uri="http://purl.org/dc/elements/1.1/"/>
    <ds:schemaRef ds:uri="c6bb7392-db91-43db-9b6a-d40b95d0671e"/>
    <ds:schemaRef ds:uri="http://schemas.microsoft.com/office/2006/metadata/propertie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c78848ff-9278-4b5b-81db-3b67e3af0c37"/>
    <ds:schemaRef ds:uri="http://www.w3.org/XML/1998/namespace"/>
    <ds:schemaRef ds:uri="http://purl.org/dc/terms/"/>
  </ds:schemaRefs>
</ds:datastoreItem>
</file>

<file path=customXml/itemProps2.xml><?xml version="1.0" encoding="utf-8"?>
<ds:datastoreItem xmlns:ds="http://schemas.openxmlformats.org/officeDocument/2006/customXml" ds:itemID="{BD9C238D-4D5C-4783-820B-4854DCE45D41}">
  <ds:schemaRefs>
    <ds:schemaRef ds:uri="http://schemas.microsoft.com/sharepoint/v3/contenttype/forms"/>
  </ds:schemaRefs>
</ds:datastoreItem>
</file>

<file path=customXml/itemProps3.xml><?xml version="1.0" encoding="utf-8"?>
<ds:datastoreItem xmlns:ds="http://schemas.openxmlformats.org/officeDocument/2006/customXml" ds:itemID="{CC54BE70-97EF-43E3-807B-70C460B874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6bb7392-db91-43db-9b6a-d40b95d0671e"/>
    <ds:schemaRef ds:uri="c78848ff-9278-4b5b-81db-3b67e3af0c3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11704</TotalTime>
  <Words>2947</Words>
  <Application>Microsoft Office PowerPoint</Application>
  <PresentationFormat>Widescreen</PresentationFormat>
  <Paragraphs>309</Paragraphs>
  <Slides>26</Slides>
  <Notes>26</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26</vt:i4>
      </vt:variant>
    </vt:vector>
  </HeadingPairs>
  <TitlesOfParts>
    <vt:vector size="34" baseType="lpstr">
      <vt:lpstr>Arial</vt:lpstr>
      <vt:lpstr>Arial Narrow</vt:lpstr>
      <vt:lpstr>Calibri</vt:lpstr>
      <vt:lpstr>Courier New</vt:lpstr>
      <vt:lpstr>Gill Sans MT</vt:lpstr>
      <vt:lpstr>Wingdings</vt:lpstr>
      <vt:lpstr>Wingdings 2</vt:lpstr>
      <vt:lpstr>elenco puntato</vt:lpstr>
      <vt:lpstr> Artificial Intelligence as a driver for Innovation in Official Statistics Francesco Pugliese, Central Directorate for Methodology and Design of Statistical Processes, Istat  ARTIFICIAL INTELLIGENCE AND OFFICIAL STATISTICS: THE NEW FRONTIER OF INNOVATION Caserta | 12 November 2025 | University of Campania “Luigi Vanvitelli” | Department of Mathematics and Physics | Abramo Lincoln Street, 5 QUINDICESIMA GIORNATA ITALIANA DELLA STATISTICA    </vt:lpstr>
      <vt:lpstr>WP13’s Istat PoC – Introduction</vt:lpstr>
      <vt:lpstr>WP13’s Istat PoC – Introduction</vt:lpstr>
      <vt:lpstr>WP13’s Istat PoC – Purpose</vt:lpstr>
      <vt:lpstr>WP13’s Istat PoC – Dataset</vt:lpstr>
      <vt:lpstr>WP13’s Istat PoC – Data Selection</vt:lpstr>
      <vt:lpstr>WP13’s Istat PoC – Dataset Description</vt:lpstr>
      <vt:lpstr>WP13’s Istat PoC – Dataset Description</vt:lpstr>
      <vt:lpstr>WP13’s Istat PoC – Dataset Description</vt:lpstr>
      <vt:lpstr>WP13’s Istat PoC – Random Forest and XGBoost</vt:lpstr>
      <vt:lpstr>WP13’s Istat PoC – SMOTE and SMOTENC</vt:lpstr>
      <vt:lpstr>WP13’s Istat PoC – Variational Autoencoder (VAE) </vt:lpstr>
      <vt:lpstr>WP13’s Istat PoC – Conditional Tabular GANs – CT GANs</vt:lpstr>
      <vt:lpstr>WP13’s Istat PoC – Differential Privacy CT GANs – DP-CTGANs</vt:lpstr>
      <vt:lpstr>WP13’s Istat PoC – Mean and Std Tests</vt:lpstr>
      <vt:lpstr>WP13’s Istat PoC – Mean and Std Tests</vt:lpstr>
      <vt:lpstr>WP13’s Istat PoC – Cumulative Sums</vt:lpstr>
      <vt:lpstr>WP13’s Istat PoC – Cumulative Sums</vt:lpstr>
      <vt:lpstr>WP13’s Istat PoC – Cumulative SUMS</vt:lpstr>
      <vt:lpstr>WP13’s Istat PoC – Correlations Heatmaps </vt:lpstr>
      <vt:lpstr>WP13’s Istat PoC – Correlations Heatmaps </vt:lpstr>
      <vt:lpstr>WP13’s Istat PoC – Machine Learning Test</vt:lpstr>
      <vt:lpstr>WP13’s Istat PoC – Machine Learning Test</vt:lpstr>
      <vt:lpstr>WP13’s Istat PoC – Conclusions and Next Steps</vt:lpstr>
      <vt:lpstr>References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PresentazioneStandard</dc:title>
  <dc:creator>Bruna Tabanella</dc:creator>
  <cp:lastModifiedBy>Francesco</cp:lastModifiedBy>
  <cp:revision>863</cp:revision>
  <dcterms:created xsi:type="dcterms:W3CDTF">2020-06-26T06:32:12Z</dcterms:created>
  <dcterms:modified xsi:type="dcterms:W3CDTF">2025-11-10T16:10:11Z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0x0101000363DC0D574C2C4BAADE7BDE2CC7A3EA</vt:lpwstr>
  </property>
  <property fmtid="{D5CDD505-2E9C-101B-9397-08002B2CF9AE}" pid="3" name="_dlc_DocIdItemGuid">
    <vt:lpwstr>11205160-d5cd-44f2-bf0d-d055913f1cd1</vt:lpwstr>
  </property>
</Properties>
</file>